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5"/>
  </p:notesMasterIdLst>
  <p:sldIdLst>
    <p:sldId id="256" r:id="rId3"/>
    <p:sldId id="257" r:id="rId4"/>
    <p:sldId id="283" r:id="rId5"/>
    <p:sldId id="284" r:id="rId6"/>
    <p:sldId id="281" r:id="rId7"/>
    <p:sldId id="282" r:id="rId8"/>
    <p:sldId id="285" r:id="rId9"/>
    <p:sldId id="258" r:id="rId10"/>
    <p:sldId id="292" r:id="rId11"/>
    <p:sldId id="259" r:id="rId12"/>
    <p:sldId id="260" r:id="rId13"/>
    <p:sldId id="261" r:id="rId14"/>
    <p:sldId id="262" r:id="rId15"/>
    <p:sldId id="286" r:id="rId16"/>
    <p:sldId id="263" r:id="rId17"/>
    <p:sldId id="287" r:id="rId18"/>
    <p:sldId id="288" r:id="rId19"/>
    <p:sldId id="289" r:id="rId20"/>
    <p:sldId id="264" r:id="rId21"/>
    <p:sldId id="290" r:id="rId22"/>
    <p:sldId id="291" r:id="rId23"/>
    <p:sldId id="265" r:id="rId24"/>
    <p:sldId id="266" r:id="rId25"/>
    <p:sldId id="267" r:id="rId26"/>
    <p:sldId id="293" r:id="rId27"/>
    <p:sldId id="294" r:id="rId28"/>
    <p:sldId id="268" r:id="rId29"/>
    <p:sldId id="295" r:id="rId30"/>
    <p:sldId id="296" r:id="rId31"/>
    <p:sldId id="269" r:id="rId32"/>
    <p:sldId id="270" r:id="rId33"/>
    <p:sldId id="271" r:id="rId34"/>
    <p:sldId id="297" r:id="rId35"/>
    <p:sldId id="298" r:id="rId36"/>
    <p:sldId id="272" r:id="rId37"/>
    <p:sldId id="299" r:id="rId38"/>
    <p:sldId id="300" r:id="rId39"/>
    <p:sldId id="301" r:id="rId40"/>
    <p:sldId id="302" r:id="rId41"/>
    <p:sldId id="303" r:id="rId42"/>
    <p:sldId id="273" r:id="rId43"/>
    <p:sldId id="274" r:id="rId44"/>
    <p:sldId id="304" r:id="rId45"/>
    <p:sldId id="305" r:id="rId46"/>
    <p:sldId id="275" r:id="rId47"/>
    <p:sldId id="306" r:id="rId48"/>
    <p:sldId id="307" r:id="rId49"/>
    <p:sldId id="276" r:id="rId50"/>
    <p:sldId id="277" r:id="rId51"/>
    <p:sldId id="278" r:id="rId52"/>
    <p:sldId id="279" r:id="rId53"/>
    <p:sldId id="28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F880E-336D-4009-828D-1EEA31EFD5F1}" type="datetimeFigureOut">
              <a:rPr lang="en-US" smtClean="0"/>
              <a:t>29/12/2016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A955B2-2A1D-41ED-8A6E-2D0DE678E77D}" type="slidenum">
              <a:rPr lang="en-US" smtClean="0"/>
              <a:t>‹#›</a:t>
            </a:fld>
            <a:endParaRPr lang="en-US"/>
          </a:p>
        </p:txBody>
      </p:sp>
    </p:spTree>
    <p:extLst>
      <p:ext uri="{BB962C8B-B14F-4D97-AF65-F5344CB8AC3E}">
        <p14:creationId xmlns:p14="http://schemas.microsoft.com/office/powerpoint/2010/main" val="3964605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A955B2-2A1D-41ED-8A6E-2D0DE678E77D}" type="slidenum">
              <a:rPr lang="en-US" smtClean="0"/>
              <a:t>1</a:t>
            </a:fld>
            <a:endParaRPr lang="en-US"/>
          </a:p>
        </p:txBody>
      </p:sp>
    </p:spTree>
    <p:extLst>
      <p:ext uri="{BB962C8B-B14F-4D97-AF65-F5344CB8AC3E}">
        <p14:creationId xmlns:p14="http://schemas.microsoft.com/office/powerpoint/2010/main" val="23327684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089BE1C-52C1-4D02-B135-372C758EAEBA}" type="datetime1">
              <a:rPr lang="en-US" smtClean="0"/>
              <a:t>29/12/2016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D7FD1A5-1EE5-4F54-915A-BB982FDC8727}" type="slidenum">
              <a:rPr lang="en-US" smtClean="0"/>
              <a:t>‹#›</a:t>
            </a:fld>
            <a:endParaRPr lang="en-US"/>
          </a:p>
        </p:txBody>
      </p:sp>
    </p:spTree>
    <p:extLst>
      <p:ext uri="{BB962C8B-B14F-4D97-AF65-F5344CB8AC3E}">
        <p14:creationId xmlns:p14="http://schemas.microsoft.com/office/powerpoint/2010/main" val="37818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954CE3-CD63-4B81-91C0-F5E64B79C583}" type="datetime1">
              <a:rPr lang="en-US" smtClean="0"/>
              <a:t>29/12/2016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384435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0ABDF5-D513-48DA-ACC2-DF48979CDE1B}" type="datetime1">
              <a:rPr lang="en-US" smtClean="0"/>
              <a:t>29/12/2016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872425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F089BE1C-52C1-4D02-B135-372C758EAEBA}" type="datetime1">
              <a:rPr lang="en-US" smtClean="0"/>
              <a:t>29/12/2016</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3D7FD1A5-1EE5-4F54-915A-BB982FDC8727}"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6088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B9C0B2-09A7-4E91-AE23-8C74D584D99B}" type="datetime1">
              <a:rPr lang="en-US" smtClean="0"/>
              <a:t>29/12/2016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900258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1A9E673-1BE8-4923-97DC-8797384AF109}" type="datetime1">
              <a:rPr lang="en-US" smtClean="0"/>
              <a:t>29/12/2016</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3D7FD1A5-1EE5-4F54-915A-BB982FDC8727}"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35443229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3A4C768-337E-4B65-AF5D-645EA69EB1F7}" type="datetime1">
              <a:rPr lang="en-US" smtClean="0"/>
              <a:t>29/12/2016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3078926766"/>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1E44D33-97E5-4C04-BAF4-0AFC1F0612A0}" type="datetime1">
              <a:rPr lang="en-US" smtClean="0"/>
              <a:t>29/12/2016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764712073"/>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B8E8327-7873-4E4E-8112-BE6EDB4BE9B5}" type="datetime1">
              <a:rPr lang="en-US" smtClean="0"/>
              <a:t>29/12/2016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1789229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16BC3-392B-4121-B939-3651E5008125}" type="datetime1">
              <a:rPr lang="en-US" smtClean="0"/>
              <a:t>29/12/2016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2104188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60E73B06-CA51-4AA2-A2FA-581939CA79A2}" type="datetime1">
              <a:rPr lang="en-US" smtClean="0"/>
              <a:t>29/12/2016</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3D7FD1A5-1EE5-4F54-915A-BB982FDC8727}"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47830071"/>
      </p:ext>
    </p:extLst>
  </p:cSld>
  <p:clrMapOvr>
    <a:masterClrMapping/>
  </p:clrMapOvr>
  <p:extLst mod="1">
    <p:ext uri="{DCECCB84-F9BA-43D5-87BE-67443E8EF086}">
      <p15:sldGuideLst xmlns:p15="http://schemas.microsoft.com/office/powerpoint/2012/main">
        <p15:guide id="4294967295"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B9C0B2-09A7-4E91-AE23-8C74D584D99B}" type="datetime1">
              <a:rPr lang="en-US" smtClean="0"/>
              <a:t>29/12/2016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3164294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828A765D-2000-400F-A639-7A98C723F333}" type="datetime1">
              <a:rPr lang="en-US" smtClean="0"/>
              <a:t>29/12/2016</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2173305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954CE3-CD63-4B81-91C0-F5E64B79C583}" type="datetime1">
              <a:rPr lang="en-US" smtClean="0"/>
              <a:t>29/12/2016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1284091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0ABDF5-D513-48DA-ACC2-DF48979CDE1B}" type="datetime1">
              <a:rPr lang="en-US" smtClean="0"/>
              <a:t>29/12/2016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113015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1A9E673-1BE8-4923-97DC-8797384AF109}" type="datetime1">
              <a:rPr lang="en-US" smtClean="0"/>
              <a:t>29/12/2016</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D7FD1A5-1EE5-4F54-915A-BB982FDC8727}" type="slidenum">
              <a:rPr lang="en-US" smtClean="0"/>
              <a:t>‹#›</a:t>
            </a:fld>
            <a:endParaRPr lang="en-US"/>
          </a:p>
        </p:txBody>
      </p:sp>
    </p:spTree>
    <p:extLst>
      <p:ext uri="{BB962C8B-B14F-4D97-AF65-F5344CB8AC3E}">
        <p14:creationId xmlns:p14="http://schemas.microsoft.com/office/powerpoint/2010/main" val="239553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3A4C768-337E-4B65-AF5D-645EA69EB1F7}" type="datetime1">
              <a:rPr lang="en-US" smtClean="0"/>
              <a:t>29/12/2016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665801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1E44D33-97E5-4C04-BAF4-0AFC1F0612A0}" type="datetime1">
              <a:rPr lang="en-US" smtClean="0"/>
              <a:t>29/12/2016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597138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B8E8327-7873-4E4E-8112-BE6EDB4BE9B5}" type="datetime1">
              <a:rPr lang="en-US" smtClean="0"/>
              <a:t>29/12/2016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3260701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16BC3-392B-4121-B939-3651E5008125}" type="datetime1">
              <a:rPr lang="en-US" smtClean="0"/>
              <a:t>29/12/2016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392379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E73B06-CA51-4AA2-A2FA-581939CA79A2}" type="datetime1">
              <a:rPr lang="en-US" smtClean="0"/>
              <a:t>29/12/2016</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3935265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8A765D-2000-400F-A639-7A98C723F333}" type="datetime1">
              <a:rPr lang="en-US" smtClean="0"/>
              <a:t>29/12/2016</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D7FD1A5-1EE5-4F54-915A-BB982FDC8727}" type="slidenum">
              <a:rPr lang="en-US" smtClean="0"/>
              <a:t>‹#›</a:t>
            </a:fld>
            <a:endParaRPr lang="en-US"/>
          </a:p>
        </p:txBody>
      </p:sp>
    </p:spTree>
    <p:extLst>
      <p:ext uri="{BB962C8B-B14F-4D97-AF65-F5344CB8AC3E}">
        <p14:creationId xmlns:p14="http://schemas.microsoft.com/office/powerpoint/2010/main" val="335012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EE7BFCD-FB67-4154-B34D-19200018DC41}" type="datetime1">
              <a:rPr lang="en-US" smtClean="0"/>
              <a:t>29/12/2016</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D7FD1A5-1EE5-4F54-915A-BB982FDC8727}" type="slidenum">
              <a:rPr lang="en-US" smtClean="0"/>
              <a:t>‹#›</a:t>
            </a:fld>
            <a:endParaRPr lang="en-US"/>
          </a:p>
        </p:txBody>
      </p:sp>
    </p:spTree>
    <p:extLst>
      <p:ext uri="{BB962C8B-B14F-4D97-AF65-F5344CB8AC3E}">
        <p14:creationId xmlns:p14="http://schemas.microsoft.com/office/powerpoint/2010/main" val="12059823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EE7BFCD-FB67-4154-B34D-19200018DC41}" type="datetime1">
              <a:rPr lang="en-US" smtClean="0"/>
              <a:t>29/12/2016</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D7FD1A5-1EE5-4F54-915A-BB982FDC8727}"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569762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pos="792">
          <p15:clr>
            <a:srgbClr val="F26B43"/>
          </p15:clr>
        </p15:guide>
        <p15:guide id="4294967295" pos="7200">
          <p15:clr>
            <a:srgbClr val="F26B43"/>
          </p15:clr>
        </p15:guide>
        <p15:guide id="4294967295" orient="horz" pos="4008">
          <p15:clr>
            <a:srgbClr val="F26B43"/>
          </p15:clr>
        </p15:guide>
        <p15:guide id="4294967295" orient="horz" pos="1440">
          <p15:clr>
            <a:srgbClr val="F26B43"/>
          </p15:clr>
        </p15:guide>
        <p15:guide id="4294967295" orient="horz" pos="3720">
          <p15:clr>
            <a:srgbClr val="F26B43"/>
          </p15:clr>
        </p15:guide>
        <p15:guide id="4294967295"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11500" smtClean="0">
                <a:latin typeface="UTM Alberta Heavy" panose="02040603050506020204" pitchFamily="18" charset="0"/>
              </a:rPr>
              <a:t>HỆ SINH THÁI</a:t>
            </a:r>
            <a:endParaRPr lang="en-US" sz="11500">
              <a:latin typeface="UTM Alberta Heavy" panose="02040603050506020204" pitchFamily="18" charset="0"/>
            </a:endParaRPr>
          </a:p>
        </p:txBody>
      </p:sp>
      <p:sp>
        <p:nvSpPr>
          <p:cNvPr id="3" name="Subtitle 2"/>
          <p:cNvSpPr>
            <a:spLocks noGrp="1"/>
          </p:cNvSpPr>
          <p:nvPr>
            <p:ph type="subTitle" idx="1"/>
          </p:nvPr>
        </p:nvSpPr>
        <p:spPr/>
        <p:txBody>
          <a:bodyPr>
            <a:normAutofit/>
          </a:bodyPr>
          <a:lstStyle/>
          <a:p>
            <a:r>
              <a:rPr lang="en-US" sz="3200" b="1" smtClean="0">
                <a:solidFill>
                  <a:schemeClr val="accent1">
                    <a:lumMod val="75000"/>
                  </a:schemeClr>
                </a:solidFill>
                <a:latin typeface="Times New Roman" panose="02020603050405020304" pitchFamily="18" charset="0"/>
                <a:cs typeface="Times New Roman" panose="02020603050405020304" pitchFamily="18" charset="0"/>
              </a:rPr>
              <a:t>Bài thuyết trình của Nhóm 11A – 15DTH04</a:t>
            </a:r>
            <a:endParaRPr lang="en-US" sz="3200" b="1">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3D7FD1A5-1EE5-4F54-915A-BB982FDC8727}" type="slidenum">
              <a:rPr lang="en-US" smtClean="0"/>
              <a:t>1</a:t>
            </a:fld>
            <a:endParaRPr lang="en-US"/>
          </a:p>
        </p:txBody>
      </p:sp>
    </p:spTree>
    <p:extLst>
      <p:ext uri="{BB962C8B-B14F-4D97-AF65-F5344CB8AC3E}">
        <p14:creationId xmlns:p14="http://schemas.microsoft.com/office/powerpoint/2010/main" val="195569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10</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a:solidFill>
                  <a:srgbClr val="002060"/>
                </a:solidFill>
                <a:latin typeface="UVN Ai Cap Nang" panose="02040803050506020204" pitchFamily="18" charset="0"/>
                <a:cs typeface="Times New Roman" panose="02020603050405020304" pitchFamily="18" charset="0"/>
              </a:rPr>
              <a:t>3</a:t>
            </a:r>
            <a:r>
              <a:rPr lang="en-US" sz="3200" b="1" u="sng" smtClean="0">
                <a:solidFill>
                  <a:srgbClr val="002060"/>
                </a:solidFill>
                <a:latin typeface="UVN Ai Cap Nang" panose="02040803050506020204" pitchFamily="18" charset="0"/>
                <a:cs typeface="Times New Roman" panose="02020603050405020304" pitchFamily="18" charset="0"/>
              </a:rPr>
              <a:t>/ Sinh vật sản xuất:</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729390"/>
            <a:ext cx="9990162" cy="1384995"/>
          </a:xfrm>
          <a:prstGeom prst="rect">
            <a:avLst/>
          </a:prstGeom>
          <a:noFill/>
        </p:spPr>
        <p:txBody>
          <a:bodyPr wrap="square" rtlCol="0">
            <a:spAutoFit/>
          </a:bodyPr>
          <a:lstStyle/>
          <a:p>
            <a:pPr algn="just"/>
            <a:r>
              <a:rPr lang="en-US" sz="2800" smtClean="0"/>
              <a:t>	</a:t>
            </a:r>
            <a:r>
              <a:rPr lang="vi-VN" sz="2800" smtClean="0"/>
              <a:t>Là </a:t>
            </a:r>
            <a:r>
              <a:rPr lang="vi-VN" sz="2800"/>
              <a:t>những sinh </a:t>
            </a:r>
            <a:r>
              <a:rPr lang="vi-VN" sz="2800"/>
              <a:t>vật </a:t>
            </a:r>
            <a:r>
              <a:rPr lang="vi-VN" sz="2800" smtClean="0"/>
              <a:t>có </a:t>
            </a:r>
            <a:r>
              <a:rPr lang="vi-VN" sz="2800"/>
              <a:t>khả năng sử dụng năng lượng mặt trời để tổng hợp nên các chất hữu cơ. Gồm thực vật là chủ yếu và một số vi sinh vật.</a:t>
            </a:r>
            <a:endParaRPr lang="en-US" sz="2800"/>
          </a:p>
        </p:txBody>
      </p:sp>
      <p:pic>
        <p:nvPicPr>
          <p:cNvPr id="1026" name="Picture 2" descr="http://cms.kienthuc.net.vn/zoomh/500/uploaded/luuthoa/2014_01_24/s%E1%BB%91ng%20dai/diem-mat-thuc-vat-song-dai-nhat-hanh-tin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970" y="3114385"/>
            <a:ext cx="3466531" cy="35235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hephamvisinh.vn/wp-content/uploads/2016/07/CHE-PHAM-VI-SINH-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444" y="3114385"/>
            <a:ext cx="3712682" cy="352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69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11</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4/ Sinh vật tiêu thụ:</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1323833" y="1684289"/>
            <a:ext cx="8816454"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Gồm các loại </a:t>
            </a:r>
            <a:r>
              <a:rPr lang="en-US" sz="2800">
                <a:latin typeface="Times New Roman" panose="02020603050405020304" pitchFamily="18" charset="0"/>
                <a:cs typeface="Times New Roman" panose="02020603050405020304" pitchFamily="18" charset="0"/>
              </a:rPr>
              <a:t>động </a:t>
            </a:r>
            <a:r>
              <a:rPr lang="en-US" sz="2800" smtClean="0">
                <a:latin typeface="Times New Roman" panose="02020603050405020304" pitchFamily="18" charset="0"/>
                <a:cs typeface="Times New Roman" panose="02020603050405020304" pitchFamily="18" charset="0"/>
              </a:rPr>
              <a:t>vật.</a:t>
            </a:r>
            <a:endParaRPr lang="en-US" sz="2800">
              <a:latin typeface="Times New Roman" panose="02020603050405020304" pitchFamily="18" charset="0"/>
              <a:cs typeface="Times New Roman" panose="02020603050405020304" pitchFamily="18" charset="0"/>
            </a:endParaRPr>
          </a:p>
        </p:txBody>
      </p:sp>
      <p:pic>
        <p:nvPicPr>
          <p:cNvPr id="6146" name="Picture 2" descr="http://tanvietfarm.com/media/wysiwyg/product/hinh-anh-con-tho-trang_-_tv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112" y="2314165"/>
            <a:ext cx="4006992" cy="37590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upload.wikimedia.org/wikipedia/commons/b/b8/Panthera_tigris_corbetti_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1898" y="2314164"/>
            <a:ext cx="4701222" cy="3759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1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12</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5/ Sinh vật phân huỷ:</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667834"/>
            <a:ext cx="10153935" cy="1384995"/>
          </a:xfrm>
          <a:prstGeom prst="rect">
            <a:avLst/>
          </a:prstGeom>
          <a:noFill/>
        </p:spPr>
        <p:txBody>
          <a:bodyPr wrap="square" rtlCol="0">
            <a:spAutoFit/>
          </a:bodyPr>
          <a:lstStyle/>
          <a:p>
            <a:pPr algn="just"/>
            <a:r>
              <a:rPr lang="en-US" sz="2800" smtClean="0"/>
              <a:t>	</a:t>
            </a:r>
            <a:r>
              <a:rPr lang="vi-VN" sz="2800" smtClean="0"/>
              <a:t>Là </a:t>
            </a:r>
            <a:r>
              <a:rPr lang="vi-VN" sz="2800"/>
              <a:t>những sinh vật phân giải xác chết và chất thải của sinh vật thành các chất vô cơ. Gồm chủ yếu là các loại vi khuẩn, nấm, một số loài động vật không xương sống (như giun đất, sâu bọ, ….)</a:t>
            </a:r>
            <a:endParaRPr lang="en-US" sz="2800"/>
          </a:p>
        </p:txBody>
      </p:sp>
      <p:pic>
        <p:nvPicPr>
          <p:cNvPr id="7170" name="Picture 2" descr="http://thegioicontrung.info/hinhanh_fckeditor/1284979349-earthw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437" y="3200186"/>
            <a:ext cx="3280344" cy="24274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namtuoi.biz/wp-content/uploads/2015/06/dac-diem-va-cong-dung-nam-dong-c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629" y="3200186"/>
            <a:ext cx="3254708" cy="242745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bocau.net/uploads/images/00/25/79/2014/08/25/5a0ccf64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2946" y="3200185"/>
            <a:ext cx="3149979" cy="242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07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13</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6/ Yếu tố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1" y="1869743"/>
            <a:ext cx="4359086" cy="3970318"/>
          </a:xfrm>
          <a:prstGeom prst="rect">
            <a:avLst/>
          </a:prstGeom>
          <a:noFill/>
        </p:spPr>
        <p:txBody>
          <a:bodyPr wrap="square" rtlCol="0">
            <a:spAutoFit/>
          </a:bodyPr>
          <a:lstStyle/>
          <a:p>
            <a:pPr algn="just"/>
            <a:r>
              <a:rPr lang="en-US" sz="2800" b="1" i="1" smtClean="0"/>
              <a:t>	</a:t>
            </a:r>
            <a:r>
              <a:rPr lang="vi-VN" sz="2800" b="1" i="1" smtClean="0"/>
              <a:t>Khái niệm:</a:t>
            </a:r>
            <a:r>
              <a:rPr lang="en-US" sz="2800" b="1" i="1" smtClean="0"/>
              <a:t> </a:t>
            </a:r>
            <a:r>
              <a:rPr lang="vi-VN" sz="2800" smtClean="0"/>
              <a:t>Nhân </a:t>
            </a:r>
            <a:r>
              <a:rPr lang="vi-VN" sz="2800"/>
              <a:t>tố sinh thái là tất cả những nhân tố môi trường có ảnh hưởng trực tiếp hoặc gián tiếp tới đời sống của sinh vật. Tất cả các nhân tố sinh thái gắn bó chặt chẽ với nhau thành tổ hợp sinh thái tác động lên sinh </a:t>
            </a:r>
            <a:r>
              <a:rPr lang="vi-VN" sz="2800"/>
              <a:t>vật</a:t>
            </a:r>
            <a:r>
              <a:rPr lang="vi-VN" sz="2800" smtClean="0"/>
              <a:t>.</a:t>
            </a:r>
            <a:endParaRPr lang="vi-VN" sz="2800"/>
          </a:p>
        </p:txBody>
      </p:sp>
      <p:pic>
        <p:nvPicPr>
          <p:cNvPr id="8194" name="Picture 2" descr="http://img.toanhoc247.com/picture/2016/0217/nhan-to-sinh-tha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077" y="1869743"/>
            <a:ext cx="5676900" cy="3970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864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14</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6/ Yếu tố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729390"/>
            <a:ext cx="10342138" cy="4401205"/>
          </a:xfrm>
          <a:prstGeom prst="rect">
            <a:avLst/>
          </a:prstGeom>
          <a:noFill/>
        </p:spPr>
        <p:txBody>
          <a:bodyPr wrap="square" rtlCol="0">
            <a:spAutoFit/>
          </a:bodyPr>
          <a:lstStyle/>
          <a:p>
            <a:pPr algn="just"/>
            <a:r>
              <a:rPr lang="vi-VN" sz="2800" b="1" i="1"/>
              <a:t>Các nhóm nhân tố sinh thái:</a:t>
            </a:r>
            <a:endParaRPr lang="vi-VN" sz="2800"/>
          </a:p>
          <a:p>
            <a:pPr algn="just"/>
            <a:r>
              <a:rPr lang="vi-VN" sz="2800" b="1"/>
              <a:t>– Nhóm nhân tố vô sinh:</a:t>
            </a:r>
            <a:r>
              <a:rPr lang="vi-VN" sz="2800"/>
              <a:t> là các nhân tố vật lí và hóa học của môi trường xung quanh sinh vật</a:t>
            </a:r>
          </a:p>
          <a:p>
            <a:pPr algn="just"/>
            <a:r>
              <a:rPr lang="vi-VN" sz="2800" b="1"/>
              <a:t>– Nhóm nhân tố hữu sinh:</a:t>
            </a:r>
            <a:r>
              <a:rPr lang="vi-VN" sz="2800"/>
              <a:t> là thế giới hữu cơ của môi trường, là những mối quan hệ giữa sinh vật này và sinh vật khác sống xung quanh.</a:t>
            </a:r>
          </a:p>
          <a:p>
            <a:pPr algn="just"/>
            <a:r>
              <a:rPr lang="vi-VN" sz="2800" b="1"/>
              <a:t>Nhận xét: Quan hệ giữa sinh vật với môi trường</a:t>
            </a:r>
            <a:r>
              <a:rPr lang="vi-VN" sz="2800"/>
              <a:t> là mối quan hệ qua lại: môi trường tác động lên sinh vật, đồng thời sinh vật cũng ảnh hưởng đến các nhân tố sinh thái, làm thay đổi tính chất của các nhân tố </a:t>
            </a:r>
            <a:r>
              <a:rPr lang="vi-VN" sz="2800"/>
              <a:t>sinh </a:t>
            </a:r>
            <a:r>
              <a:rPr lang="vi-VN" sz="2800" smtClean="0"/>
              <a:t>thái</a:t>
            </a:r>
            <a:r>
              <a:rPr lang="en-US" sz="2800" smtClean="0"/>
              <a:t>.</a:t>
            </a:r>
            <a:endParaRPr lang="vi-VN" sz="2800"/>
          </a:p>
        </p:txBody>
      </p:sp>
    </p:spTree>
    <p:extLst>
      <p:ext uri="{BB962C8B-B14F-4D97-AF65-F5344CB8AC3E}">
        <p14:creationId xmlns:p14="http://schemas.microsoft.com/office/powerpoint/2010/main" val="379829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15</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7/ Nơi ở và ổ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951630"/>
            <a:ext cx="4694831" cy="4401205"/>
          </a:xfrm>
          <a:prstGeom prst="rect">
            <a:avLst/>
          </a:prstGeom>
          <a:noFill/>
        </p:spPr>
        <p:txBody>
          <a:bodyPr wrap="square" rtlCol="0">
            <a:spAutoFit/>
          </a:bodyPr>
          <a:lstStyle/>
          <a:p>
            <a:pPr algn="just"/>
            <a:r>
              <a:rPr lang="vi-VN" sz="2800"/>
              <a:t>- Nơi ở là địa điểm cư trú của loài.</a:t>
            </a:r>
          </a:p>
          <a:p>
            <a:pPr algn="just"/>
            <a:r>
              <a:rPr lang="vi-VN" sz="2800" smtClean="0"/>
              <a:t>- </a:t>
            </a:r>
            <a:r>
              <a:rPr lang="vi-VN" sz="2800"/>
              <a:t>Ổ sinh thái là cách sinh sống của loài đó, là một “không gian sinh thái” (hay không gian đa diện) mà ở đó tất cả các nhân tố sinh thái của môi trường nằm trong giới hạn sinh thái cho phép loài đó tồn tại và phát </a:t>
            </a:r>
            <a:r>
              <a:rPr lang="vi-VN" sz="2800"/>
              <a:t>triển</a:t>
            </a:r>
            <a:r>
              <a:rPr lang="vi-VN" sz="2800" smtClean="0"/>
              <a:t>.</a:t>
            </a:r>
            <a:endParaRPr lang="vi-VN" sz="2800"/>
          </a:p>
        </p:txBody>
      </p:sp>
      <p:pic>
        <p:nvPicPr>
          <p:cNvPr id="9218" name="Picture 2" descr="http://img.toanhoc247.com/picture/2016/0217/o-sinh-tha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821" y="1667834"/>
            <a:ext cx="5647307" cy="450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61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16</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7/ Nơi ở và ổ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729390"/>
            <a:ext cx="10342138" cy="4401205"/>
          </a:xfrm>
          <a:prstGeom prst="rect">
            <a:avLst/>
          </a:prstGeom>
          <a:noFill/>
        </p:spPr>
        <p:txBody>
          <a:bodyPr wrap="square" rtlCol="0">
            <a:spAutoFit/>
          </a:bodyPr>
          <a:lstStyle/>
          <a:p>
            <a:pPr algn="just"/>
            <a:r>
              <a:rPr lang="vi-VN" sz="2800" i="1"/>
              <a:t>Ví dụ về các ổ sinh thái :</a:t>
            </a:r>
            <a:endParaRPr lang="vi-VN" sz="2800"/>
          </a:p>
          <a:p>
            <a:pPr algn="just"/>
            <a:r>
              <a:rPr lang="vi-VN" sz="2800"/>
              <a:t> - Giới hạn sinh thái về ánh sáng của mỗi loài cây là khác nhau. Một số loài cây có tán lá vươn lên cao thu nhận nhiều ánh sáng mặt trời, một số loài lại ưa sống dưới tán của loài cây khác, hình thành nên các ổ sinh thái về tầng cây trong rừng.</a:t>
            </a:r>
          </a:p>
          <a:p>
            <a:pPr algn="just"/>
            <a:r>
              <a:rPr lang="vi-VN" sz="2800"/>
              <a:t> -  Kích thước thức ăn, loại thức ăn, hình thức bắt mồi, ... của mỗi loài tạo nên các ổ sinh thái về dinh dưỡng. Như chim ăn sâu, chim ăn hạt cây, trong đó có chim ăn hạt lớn, chim ăn hạt vừa, chim ăn hạt nhỏ do khác nhau về kích thước mỏ. Như vậy, tuy chúng cùng nơi ở nhưng thuộc các ổ sinh thái dinh dưỡng khác </a:t>
            </a:r>
            <a:r>
              <a:rPr lang="vi-VN" sz="2800"/>
              <a:t>nhau</a:t>
            </a:r>
            <a:r>
              <a:rPr lang="vi-VN" sz="2800" smtClean="0"/>
              <a:t>.</a:t>
            </a:r>
            <a:endParaRPr lang="vi-VN" sz="2800"/>
          </a:p>
        </p:txBody>
      </p:sp>
    </p:spTree>
    <p:extLst>
      <p:ext uri="{BB962C8B-B14F-4D97-AF65-F5344CB8AC3E}">
        <p14:creationId xmlns:p14="http://schemas.microsoft.com/office/powerpoint/2010/main" val="116400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17</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7/ Nơi ở và ổ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1078173" y="1869744"/>
            <a:ext cx="10232955" cy="3539430"/>
          </a:xfrm>
          <a:prstGeom prst="rect">
            <a:avLst/>
          </a:prstGeom>
          <a:noFill/>
        </p:spPr>
        <p:txBody>
          <a:bodyPr wrap="square" rtlCol="0">
            <a:spAutoFit/>
          </a:bodyPr>
          <a:lstStyle/>
          <a:p>
            <a:pPr algn="just"/>
            <a:r>
              <a:rPr lang="vi-VN" sz="2800" i="1"/>
              <a:t>Ý nghĩa của việc phân hóa ổ sinh thái :</a:t>
            </a:r>
            <a:endParaRPr lang="vi-VN" sz="2800"/>
          </a:p>
          <a:p>
            <a:pPr algn="just"/>
            <a:r>
              <a:rPr lang="en-US" sz="2800" smtClean="0"/>
              <a:t>	</a:t>
            </a:r>
            <a:r>
              <a:rPr lang="vi-VN" sz="2800" smtClean="0"/>
              <a:t>Trong </a:t>
            </a:r>
            <a:r>
              <a:rPr lang="vi-VN" sz="2800"/>
              <a:t>thiên nhiên, các loài có ổ sinh thái giao nhau hoặc không giao nhau. Những loài có ổ sinh thái giao nhau, khi phần giao nhau càng lớn, sự cạnh tranh càng khốc liệt, dẫn đến có thể loại trừ nhau, tức là loài thua cuộc hoặc bị tiêu diệt hoặc phải rời đi nơi khác. Do đó, các loài gần nhau về nguồn gốc khi sống trong một sinh cảnh và cùng sử dụng một nguồn thức ăn, chúng có xu hướng phân hóa ổ sinh thái để tránh cạnh </a:t>
            </a:r>
            <a:r>
              <a:rPr lang="vi-VN" sz="2800"/>
              <a:t>tranh</a:t>
            </a:r>
            <a:r>
              <a:rPr lang="vi-VN" sz="2800" smtClean="0"/>
              <a:t>.</a:t>
            </a:r>
            <a:endParaRPr lang="vi-VN" sz="2800"/>
          </a:p>
        </p:txBody>
      </p:sp>
    </p:spTree>
    <p:extLst>
      <p:ext uri="{BB962C8B-B14F-4D97-AF65-F5344CB8AC3E}">
        <p14:creationId xmlns:p14="http://schemas.microsoft.com/office/powerpoint/2010/main" val="249031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18</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7/ Nơi ở và ổ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89" y="1729390"/>
            <a:ext cx="10508777" cy="4493538"/>
          </a:xfrm>
          <a:prstGeom prst="rect">
            <a:avLst/>
          </a:prstGeom>
          <a:noFill/>
        </p:spPr>
        <p:txBody>
          <a:bodyPr wrap="square" rtlCol="0">
            <a:spAutoFit/>
          </a:bodyPr>
          <a:lstStyle/>
          <a:p>
            <a:pPr algn="just"/>
            <a:r>
              <a:rPr lang="vi-VN" sz="2600" b="1" i="1"/>
              <a:t>Tại sao có nhiều loài cùng nơi ở nhưng lại không cạnh tranh với </a:t>
            </a:r>
            <a:r>
              <a:rPr lang="vi-VN" sz="2600" b="1" i="1"/>
              <a:t>nhau </a:t>
            </a:r>
            <a:r>
              <a:rPr lang="vi-VN" sz="2600" b="1" i="1" smtClean="0"/>
              <a:t>?</a:t>
            </a:r>
            <a:endParaRPr lang="en-US" sz="2600" b="1" i="1" smtClean="0"/>
          </a:p>
          <a:p>
            <a:pPr algn="just"/>
            <a:r>
              <a:rPr lang="en-US" sz="2600" smtClean="0">
                <a:latin typeface="Times New Roman" panose="02020603050405020304" pitchFamily="18" charset="0"/>
                <a:cs typeface="Times New Roman" panose="02020603050405020304" pitchFamily="18" charset="0"/>
              </a:rPr>
              <a:t>- </a:t>
            </a:r>
            <a:r>
              <a:rPr lang="vi-VN" sz="2600" smtClean="0"/>
              <a:t>Có </a:t>
            </a:r>
            <a:r>
              <a:rPr lang="vi-VN" sz="2600"/>
              <a:t>nhiều loài cùng nơi ở nhưng lại không cạnh tranh với nhau do chúng có ổ sinh thái khác </a:t>
            </a:r>
            <a:r>
              <a:rPr lang="vi-VN" sz="2600"/>
              <a:t>nhau</a:t>
            </a:r>
            <a:r>
              <a:rPr lang="vi-VN" sz="2600" smtClean="0"/>
              <a:t>.</a:t>
            </a:r>
            <a:endParaRPr lang="en-US" sz="2600" smtClean="0"/>
          </a:p>
          <a:p>
            <a:pPr algn="just"/>
            <a:r>
              <a:rPr lang="vi-VN" sz="2600"/>
              <a:t>-  Theo Odum, nơi ở chỉ ra “địa chỉ” của sinh vật, còn ổ sinh thái chỉ ra “nghề  nghiệp” của nó với hàm ý sinh vật sống “ở đâu” và dựa vào “những cái gì”, “phương thức khai thác chúng ra sao” để tồn tại và phát triển một cách ổn định, lâu dài.</a:t>
            </a:r>
          </a:p>
          <a:p>
            <a:pPr algn="just"/>
            <a:r>
              <a:rPr lang="vi-VN" sz="2600"/>
              <a:t>- Trong các ổ sinh thái thì ổ dinh dưỡng đóng vai trò quan trọng nhất  bởi vì chức năng dinh dưỡng chi phối tất cả các chức năng khác. Các loài cạnh với nhau khi chúng có ổ sinh thái trùng nhau. Mức độ cạnh tranh mạnh hay yếu phụ thuộc vào ổ sinh thái trùng nhau nhiều hay </a:t>
            </a:r>
            <a:r>
              <a:rPr lang="vi-VN" sz="2600"/>
              <a:t>ít</a:t>
            </a:r>
            <a:r>
              <a:rPr lang="vi-VN" sz="2600" smtClean="0"/>
              <a:t>.</a:t>
            </a:r>
            <a:endParaRPr lang="vi-VN" sz="2600"/>
          </a:p>
        </p:txBody>
      </p:sp>
    </p:spTree>
    <p:extLst>
      <p:ext uri="{BB962C8B-B14F-4D97-AF65-F5344CB8AC3E}">
        <p14:creationId xmlns:p14="http://schemas.microsoft.com/office/powerpoint/2010/main" val="2237416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19</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8/ Loài ngoại lai: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852220"/>
            <a:ext cx="10342138" cy="4093428"/>
          </a:xfrm>
          <a:prstGeom prst="rect">
            <a:avLst/>
          </a:prstGeom>
          <a:noFill/>
        </p:spPr>
        <p:txBody>
          <a:bodyPr wrap="square" rtlCol="0">
            <a:spAutoFit/>
          </a:bodyPr>
          <a:lstStyle/>
          <a:p>
            <a:pPr algn="just"/>
            <a:r>
              <a:rPr lang="en-US" sz="2600" smtClean="0"/>
              <a:t>	</a:t>
            </a:r>
            <a:r>
              <a:rPr lang="vi-VN" sz="2600" smtClean="0"/>
              <a:t>Các</a:t>
            </a:r>
            <a:r>
              <a:rPr lang="vi-VN" sz="2600"/>
              <a:t> </a:t>
            </a:r>
            <a:r>
              <a:rPr lang="vi-VN" sz="2600" b="1"/>
              <a:t>loài xâm lấn</a:t>
            </a:r>
            <a:r>
              <a:rPr lang="vi-VN" sz="2600"/>
              <a:t>, còn được gọi là </a:t>
            </a:r>
            <a:r>
              <a:rPr lang="vi-VN" sz="2600" b="1"/>
              <a:t>loài ngoại lai xâm hại</a:t>
            </a:r>
            <a:r>
              <a:rPr lang="vi-VN" sz="2600"/>
              <a:t> hoặc chỉ đơn giản là </a:t>
            </a:r>
            <a:r>
              <a:rPr lang="vi-VN" sz="2600" b="1"/>
              <a:t>giống nhập ngoại</a:t>
            </a:r>
            <a:r>
              <a:rPr lang="vi-VN" sz="2600"/>
              <a:t>, </a:t>
            </a:r>
            <a:r>
              <a:rPr lang="vi-VN" sz="2600" b="1"/>
              <a:t>loài ngoại lai</a:t>
            </a:r>
            <a:r>
              <a:rPr lang="vi-VN" sz="2600"/>
              <a:t> là một cụm từ chỉ về những loài động vật, thực vật hệ được du nhập từ một nơi khác vào vùng bản địa và nhanh chóng sinh sôi, nảy nở một cách khó kiểm soát trở thành một hệ động thực vật thay thế đe dọa nghiêm trọng đến hệ động thực vật bản địa đe dọa đa dạng sinh học. Sự bành trướng của những sinh vật này là mối nguy hại cho sự tồn tại của môi trường hệ sinh thái </a:t>
            </a:r>
            <a:r>
              <a:rPr lang="vi-VN" sz="2600"/>
              <a:t>bản </a:t>
            </a:r>
            <a:r>
              <a:rPr lang="vi-VN" sz="2600" smtClean="0"/>
              <a:t>địa.</a:t>
            </a:r>
            <a:r>
              <a:rPr lang="en-US" sz="2600" baseline="30000"/>
              <a:t> </a:t>
            </a:r>
            <a:r>
              <a:rPr lang="vi-VN" sz="2600" smtClean="0"/>
              <a:t>Mất </a:t>
            </a:r>
            <a:r>
              <a:rPr lang="vi-VN" sz="2600"/>
              <a:t>mát đa dạng sinh học đã và đang là mối lo chung của nhân loại. Trong nhiều nguyên nhân gây tổn thất đa dạng sinh học, các loài sinh vật ngoại lai xâm hại được coi là một trong những mối đe doạ nguy hiểm nhất.</a:t>
            </a:r>
            <a:endParaRPr lang="en-US" sz="2600"/>
          </a:p>
        </p:txBody>
      </p:sp>
    </p:spTree>
    <p:extLst>
      <p:ext uri="{BB962C8B-B14F-4D97-AF65-F5344CB8AC3E}">
        <p14:creationId xmlns:p14="http://schemas.microsoft.com/office/powerpoint/2010/main" val="3230374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2</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1" y="1083059"/>
            <a:ext cx="3753134"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 Khái niệm:</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1" y="1670641"/>
            <a:ext cx="10342137" cy="4401205"/>
          </a:xfrm>
          <a:prstGeom prst="rect">
            <a:avLst/>
          </a:prstGeom>
          <a:noFill/>
        </p:spPr>
        <p:txBody>
          <a:bodyPr wrap="square" rtlCol="0">
            <a:spAutoFit/>
          </a:bodyPr>
          <a:lstStyle/>
          <a:p>
            <a:pPr algn="just"/>
            <a:r>
              <a:rPr lang="vi-VN" sz="2800"/>
              <a:t>- Hệ sinh thái bao gồm quần xã sinh vật và sinh cảnh (môi trường vô sinh của quần xã)</a:t>
            </a:r>
          </a:p>
          <a:p>
            <a:pPr algn="just"/>
            <a:r>
              <a:rPr lang="vi-VN" sz="2800"/>
              <a:t>    VD: Hệ sinh thái ao hồ, đồng ruộng</a:t>
            </a:r>
            <a:r>
              <a:rPr lang="vi-VN" sz="2800"/>
              <a:t>, </a:t>
            </a:r>
            <a:r>
              <a:rPr lang="vi-VN" sz="2800" smtClean="0"/>
              <a:t>rừng</a:t>
            </a:r>
            <a:r>
              <a:rPr lang="en-US" sz="2800">
                <a:latin typeface="Times New Roman" panose="02020603050405020304" pitchFamily="18" charset="0"/>
                <a:cs typeface="Times New Roman" panose="02020603050405020304" pitchFamily="18" charset="0"/>
              </a:rPr>
              <a:t>,…</a:t>
            </a:r>
            <a:endParaRPr lang="vi-VN" sz="2800">
              <a:latin typeface="Times New Roman" panose="02020603050405020304" pitchFamily="18" charset="0"/>
              <a:cs typeface="Times New Roman" panose="02020603050405020304" pitchFamily="18" charset="0"/>
            </a:endParaRPr>
          </a:p>
          <a:p>
            <a:pPr algn="just"/>
            <a:r>
              <a:rPr lang="vi-VN" sz="2800"/>
              <a:t> - Hệ sinh thái là một hệ thống sinh học hoàn chỉnh và tương đối ổn định nhờ các sinh vật luôn tác động lẫn nhau và đồng thời tác động qua lại với các thành phần vô sinh của sinh cảnh.</a:t>
            </a:r>
          </a:p>
          <a:p>
            <a:pPr algn="just"/>
            <a:r>
              <a:rPr lang="vi-VN" sz="2800"/>
              <a:t>- Trong hệ sinh thái, trao </a:t>
            </a:r>
            <a:r>
              <a:rPr lang="vi-VN" sz="2800"/>
              <a:t>đổi </a:t>
            </a:r>
            <a:r>
              <a:rPr lang="vi-VN" sz="2800" smtClean="0"/>
              <a:t>chất</a:t>
            </a:r>
            <a:r>
              <a:rPr lang="en-US" sz="2800" smtClean="0"/>
              <a:t> </a:t>
            </a:r>
            <a:r>
              <a:rPr lang="vi-VN" sz="2800" smtClean="0"/>
              <a:t>và </a:t>
            </a:r>
            <a:r>
              <a:rPr lang="vi-VN" sz="2800"/>
              <a:t>năng lượng giữa các sinh vật trong nội bộ quần xã và giữa quần xã – sinh cảnh chúng biểu hiện chức năng của 1 tổ chức sống, trong đó quá trình “đồng hóa” do sinh vật tự dưỡng, cong quá trình “dị hóa” do sinh vật phân giải thực </a:t>
            </a:r>
            <a:r>
              <a:rPr lang="vi-VN" sz="2800"/>
              <a:t>hiện</a:t>
            </a:r>
            <a:r>
              <a:rPr lang="vi-VN" sz="2800" smtClean="0"/>
              <a:t>.</a:t>
            </a:r>
            <a:endParaRPr lang="vi-VN" sz="2800"/>
          </a:p>
        </p:txBody>
      </p:sp>
    </p:spTree>
    <p:extLst>
      <p:ext uri="{BB962C8B-B14F-4D97-AF65-F5344CB8AC3E}">
        <p14:creationId xmlns:p14="http://schemas.microsoft.com/office/powerpoint/2010/main" val="732439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20</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8/ Loài ngoại lai: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729390"/>
            <a:ext cx="10342138" cy="4401205"/>
          </a:xfrm>
          <a:prstGeom prst="rect">
            <a:avLst/>
          </a:prstGeom>
          <a:noFill/>
        </p:spPr>
        <p:txBody>
          <a:bodyPr wrap="square" rtlCol="0">
            <a:spAutoFit/>
          </a:bodyPr>
          <a:lstStyle/>
          <a:p>
            <a:pPr algn="just"/>
            <a:r>
              <a:rPr lang="en-US" sz="2800" smtClean="0"/>
              <a:t>	</a:t>
            </a:r>
            <a:r>
              <a:rPr lang="vi-VN" sz="2800" smtClean="0"/>
              <a:t>Sinh </a:t>
            </a:r>
            <a:r>
              <a:rPr lang="vi-VN" sz="2800"/>
              <a:t>vật ngoại lai xâm hại trước hết là những loài không có nguồn gốc bản địa. Khi được đưa đến một môi trường mới, một loài ngoại lai có thể không thích nghi được với điều kiện sống và do đó không tồn tại được. Tuy nhiên, trong nhiều trường hợp khác, do thiếu vắng các đối thủ cạnh tranh và thiên địch như ở quê nhà cùng với điều kiện sống thuận lợi, các loài này có điều kiện sinh sôi nảy nở rất nhanh và đến một lúc nào đó phá vỡ cân bằng sinh thái bản địa và vượt khỏi tầm kiểm soát của con người. Lúc này nó trở thành loài ngoại lai xâm hại. Nguồn gốc xâu xa của loài xâm lấn chính là các hoạt động một cách có chủ ý hoặc vô ý của </a:t>
            </a:r>
            <a:r>
              <a:rPr lang="vi-VN" sz="2800"/>
              <a:t>con </a:t>
            </a:r>
            <a:r>
              <a:rPr lang="vi-VN" sz="2800" smtClean="0"/>
              <a:t>người</a:t>
            </a:r>
            <a:r>
              <a:rPr lang="en-US" sz="2800" smtClean="0"/>
              <a:t>.</a:t>
            </a:r>
            <a:endParaRPr lang="en-US" sz="2800"/>
          </a:p>
        </p:txBody>
      </p:sp>
    </p:spTree>
    <p:extLst>
      <p:ext uri="{BB962C8B-B14F-4D97-AF65-F5344CB8AC3E}">
        <p14:creationId xmlns:p14="http://schemas.microsoft.com/office/powerpoint/2010/main" val="953181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21</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8/ Loài ngoại lai: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621151"/>
            <a:ext cx="10795380" cy="5016758"/>
          </a:xfrm>
          <a:prstGeom prst="rect">
            <a:avLst/>
          </a:prstGeom>
          <a:noFill/>
        </p:spPr>
        <p:txBody>
          <a:bodyPr wrap="square" rtlCol="0">
            <a:spAutoFit/>
          </a:bodyPr>
          <a:lstStyle/>
          <a:p>
            <a:pPr algn="just"/>
            <a:r>
              <a:rPr lang="en-US" sz="2000" smtClean="0">
                <a:latin typeface="Times New Roman" panose="02020603050405020304" pitchFamily="18" charset="0"/>
                <a:cs typeface="Times New Roman" panose="02020603050405020304" pitchFamily="18" charset="0"/>
              </a:rPr>
              <a:t>Một số loài ngoại lai ở Việt Nam:</a:t>
            </a:r>
          </a:p>
          <a:p>
            <a:pPr algn="just"/>
            <a:r>
              <a:rPr lang="en-US" sz="2000" b="1" i="1" smtClean="0">
                <a:latin typeface="Times New Roman" panose="02020603050405020304" pitchFamily="18" charset="0"/>
                <a:cs typeface="Times New Roman" panose="02020603050405020304" pitchFamily="18" charset="0"/>
              </a:rPr>
              <a:t>- </a:t>
            </a:r>
            <a:r>
              <a:rPr lang="en-US" sz="2000" smtClean="0">
                <a:latin typeface="Times New Roman" panose="02020603050405020304" pitchFamily="18" charset="0"/>
                <a:cs typeface="Times New Roman" panose="02020603050405020304" pitchFamily="18" charset="0"/>
              </a:rPr>
              <a:t>C</a:t>
            </a:r>
            <a:r>
              <a:rPr lang="vi-VN" sz="2000" smtClean="0">
                <a:latin typeface="Times New Roman" panose="02020603050405020304" pitchFamily="18" charset="0"/>
                <a:cs typeface="Times New Roman" panose="02020603050405020304" pitchFamily="18" charset="0"/>
              </a:rPr>
              <a:t>ây </a:t>
            </a:r>
            <a:r>
              <a:rPr lang="vi-VN" sz="2000">
                <a:latin typeface="Times New Roman" panose="02020603050405020304" pitchFamily="18" charset="0"/>
                <a:cs typeface="Times New Roman" panose="02020603050405020304" pitchFamily="18" charset="0"/>
              </a:rPr>
              <a:t>mai dương, hay còn gọi là cây trinh nữ đầm lầy, hiện là sinh vật ngoại lai gây hại lớn nhất ở </a:t>
            </a:r>
            <a:r>
              <a:rPr lang="vi-VN" sz="2000">
                <a:latin typeface="Times New Roman" panose="02020603050405020304" pitchFamily="18" charset="0"/>
                <a:cs typeface="Times New Roman" panose="02020603050405020304" pitchFamily="18" charset="0"/>
              </a:rPr>
              <a:t>Việt </a:t>
            </a:r>
            <a:r>
              <a:rPr lang="vi-VN" sz="2000" smtClean="0">
                <a:latin typeface="Times New Roman" panose="02020603050405020304" pitchFamily="18" charset="0"/>
                <a:cs typeface="Times New Roman" panose="02020603050405020304" pitchFamily="18" charset="0"/>
              </a:rPr>
              <a:t>Nam</a:t>
            </a:r>
            <a:endParaRPr lang="en-US" sz="2000" smtClean="0">
              <a:latin typeface="Times New Roman" panose="02020603050405020304" pitchFamily="18" charset="0"/>
              <a:cs typeface="Times New Roman" panose="02020603050405020304" pitchFamily="18" charset="0"/>
            </a:endParaRPr>
          </a:p>
          <a:p>
            <a:pPr algn="just"/>
            <a:r>
              <a:rPr lang="en-US" sz="2000" b="1" i="1" smtClean="0">
                <a:latin typeface="Times New Roman" panose="02020603050405020304" pitchFamily="18" charset="0"/>
                <a:cs typeface="Times New Roman" panose="02020603050405020304" pitchFamily="18" charset="0"/>
              </a:rPr>
              <a:t>- </a:t>
            </a:r>
            <a:r>
              <a:rPr lang="en-US" sz="2000" smtClean="0">
                <a:latin typeface="Times New Roman" panose="02020603050405020304" pitchFamily="18" charset="0"/>
                <a:cs typeface="Times New Roman" panose="02020603050405020304" pitchFamily="18" charset="0"/>
              </a:rPr>
              <a:t>Ố</a:t>
            </a:r>
            <a:r>
              <a:rPr lang="vi-VN" sz="2000" smtClean="0">
                <a:latin typeface="Times New Roman" panose="02020603050405020304" pitchFamily="18" charset="0"/>
                <a:cs typeface="Times New Roman" panose="02020603050405020304" pitchFamily="18" charset="0"/>
              </a:rPr>
              <a:t>c bươu vàng, có nguồn gốc từ Nam Mỹ, sống trong các vùng đầm lầy. Loài ốc được xác định là ký chủ trung gian truyền bệnh sán phổi từ chuột sang người này đã xâm nhiễm vào đồng ruộng Việt Nam.</a:t>
            </a:r>
          </a:p>
          <a:p>
            <a:pPr algn="just"/>
            <a:r>
              <a:rPr lang="en-US" sz="2000" b="1" i="1" smtClean="0">
                <a:latin typeface="Times New Roman" panose="02020603050405020304" pitchFamily="18" charset="0"/>
                <a:cs typeface="Times New Roman" panose="02020603050405020304" pitchFamily="18" charset="0"/>
              </a:rPr>
              <a:t>- Ố</a:t>
            </a:r>
            <a:r>
              <a:rPr lang="vi-VN" sz="2000" smtClean="0">
                <a:latin typeface="Times New Roman" panose="02020603050405020304" pitchFamily="18" charset="0"/>
                <a:cs typeface="Times New Roman" panose="02020603050405020304" pitchFamily="18" charset="0"/>
              </a:rPr>
              <a:t>c </a:t>
            </a:r>
            <a:r>
              <a:rPr lang="vi-VN" sz="2000">
                <a:latin typeface="Times New Roman" panose="02020603050405020304" pitchFamily="18" charset="0"/>
                <a:cs typeface="Times New Roman" panose="02020603050405020304" pitchFamily="18" charset="0"/>
              </a:rPr>
              <a:t>sên, có nguồn gốc từ lục địa châu Phi, trở thành loài ốc cạn ngoại lai xâm nhập vào Việt Nam từ những năm 1960. Đến nay trở thành sinh vật gây hại cây trồng cạn từ vùng đồng bằng cho đến miền núi.</a:t>
            </a:r>
          </a:p>
          <a:p>
            <a:pPr algn="just"/>
            <a:r>
              <a:rPr lang="en-US" sz="2000" b="1" i="1" smtClean="0">
                <a:latin typeface="Times New Roman" panose="02020603050405020304" pitchFamily="18" charset="0"/>
                <a:cs typeface="Times New Roman" panose="02020603050405020304" pitchFamily="18" charset="0"/>
              </a:rPr>
              <a:t>- </a:t>
            </a:r>
            <a:r>
              <a:rPr lang="vi-VN" sz="2000" smtClean="0">
                <a:latin typeface="Times New Roman" panose="02020603050405020304" pitchFamily="18" charset="0"/>
                <a:cs typeface="Times New Roman" panose="02020603050405020304" pitchFamily="18" charset="0"/>
              </a:rPr>
              <a:t>Lục </a:t>
            </a:r>
            <a:r>
              <a:rPr lang="vi-VN" sz="2000">
                <a:latin typeface="Times New Roman" panose="02020603050405020304" pitchFamily="18" charset="0"/>
                <a:cs typeface="Times New Roman" panose="02020603050405020304" pitchFamily="18" charset="0"/>
              </a:rPr>
              <a:t>bình (bèo Nhật Bản hoặc bèo tây) du nhập vào Việt Nam từ Nhật Bản vào năm 1902. Trong điều kiện thuận lợi, loài này phát triển rất nhanh phủ kín mặt nước. Khi thối mục, chúng làm giảm ôxy hòa tan trong nước, dẫn đến làm chết cá và các loài thủy </a:t>
            </a:r>
            <a:r>
              <a:rPr lang="vi-VN" sz="2000">
                <a:latin typeface="Times New Roman" panose="02020603050405020304" pitchFamily="18" charset="0"/>
                <a:cs typeface="Times New Roman" panose="02020603050405020304" pitchFamily="18" charset="0"/>
              </a:rPr>
              <a:t>sinh </a:t>
            </a:r>
            <a:r>
              <a:rPr lang="vi-VN" sz="2000" smtClean="0">
                <a:latin typeface="Times New Roman" panose="02020603050405020304" pitchFamily="18" charset="0"/>
                <a:cs typeface="Times New Roman" panose="02020603050405020304" pitchFamily="18" charset="0"/>
              </a:rPr>
              <a:t>khác</a:t>
            </a:r>
            <a:r>
              <a:rPr lang="en-US" sz="2000" smtClean="0">
                <a:latin typeface="Times New Roman" panose="02020603050405020304" pitchFamily="18" charset="0"/>
                <a:cs typeface="Times New Roman" panose="02020603050405020304" pitchFamily="18" charset="0"/>
              </a:rPr>
              <a:t>.</a:t>
            </a:r>
          </a:p>
          <a:p>
            <a:pPr algn="just"/>
            <a:r>
              <a:rPr lang="en-US" sz="2000" b="1" i="1" smtClean="0">
                <a:latin typeface="Times New Roman" panose="02020603050405020304" pitchFamily="18" charset="0"/>
                <a:cs typeface="Times New Roman" panose="02020603050405020304" pitchFamily="18" charset="0"/>
              </a:rPr>
              <a:t>- C</a:t>
            </a:r>
            <a:r>
              <a:rPr lang="vi-VN" sz="2000" smtClean="0">
                <a:latin typeface="Times New Roman" panose="02020603050405020304" pitchFamily="18" charset="0"/>
                <a:cs typeface="Times New Roman" panose="02020603050405020304" pitchFamily="18" charset="0"/>
              </a:rPr>
              <a:t>ây </a:t>
            </a:r>
            <a:r>
              <a:rPr lang="vi-VN" sz="2000">
                <a:latin typeface="Times New Roman" panose="02020603050405020304" pitchFamily="18" charset="0"/>
                <a:cs typeface="Times New Roman" panose="02020603050405020304" pitchFamily="18" charset="0"/>
              </a:rPr>
              <a:t>bông ổi (cây ngũ sắc) được đưa vào nước ta từ đầu thế kỷ 20, mục đích làm cảnh và đang có mặt rộng rãi khắp nơi trong cả nước</a:t>
            </a:r>
            <a:r>
              <a:rPr lang="vi-VN" sz="2000">
                <a:latin typeface="Times New Roman" panose="02020603050405020304" pitchFamily="18" charset="0"/>
                <a:cs typeface="Times New Roman" panose="02020603050405020304" pitchFamily="18" charset="0"/>
              </a:rPr>
              <a:t>. </a:t>
            </a:r>
            <a:endParaRPr lang="en-US" sz="2000" smtClean="0">
              <a:latin typeface="Times New Roman" panose="02020603050405020304" pitchFamily="18" charset="0"/>
              <a:cs typeface="Times New Roman" panose="02020603050405020304" pitchFamily="18" charset="0"/>
            </a:endParaRPr>
          </a:p>
          <a:p>
            <a:pPr algn="just"/>
            <a:r>
              <a:rPr lang="en-US" sz="2000" b="1" i="1" smtClean="0">
                <a:latin typeface="Times New Roman" panose="02020603050405020304" pitchFamily="18" charset="0"/>
                <a:cs typeface="Times New Roman" panose="02020603050405020304" pitchFamily="18" charset="0"/>
              </a:rPr>
              <a:t>- S</a:t>
            </a:r>
            <a:r>
              <a:rPr lang="vi-VN" sz="2000" smtClean="0">
                <a:latin typeface="Times New Roman" panose="02020603050405020304" pitchFamily="18" charset="0"/>
                <a:cs typeface="Times New Roman" panose="02020603050405020304" pitchFamily="18" charset="0"/>
              </a:rPr>
              <a:t>âu róm </a:t>
            </a:r>
            <a:r>
              <a:rPr lang="vi-VN" sz="2000">
                <a:latin typeface="Times New Roman" panose="02020603050405020304" pitchFamily="18" charset="0"/>
                <a:cs typeface="Times New Roman" panose="02020603050405020304" pitchFamily="18" charset="0"/>
              </a:rPr>
              <a:t>hại thông thuộc họ bướm, có vùng phân bố tự nhiên ở các tỉnh phía Nam Trung Quốc</a:t>
            </a:r>
            <a:r>
              <a:rPr lang="vi-VN" sz="2000">
                <a:latin typeface="Times New Roman" panose="02020603050405020304" pitchFamily="18" charset="0"/>
                <a:cs typeface="Times New Roman" panose="02020603050405020304" pitchFamily="18" charset="0"/>
              </a:rPr>
              <a:t>. </a:t>
            </a:r>
            <a:r>
              <a:rPr lang="vi-VN" sz="2000" smtClean="0">
                <a:latin typeface="Times New Roman" panose="02020603050405020304" pitchFamily="18" charset="0"/>
                <a:cs typeface="Times New Roman" panose="02020603050405020304" pitchFamily="18" charset="0"/>
              </a:rPr>
              <a:t>Vào </a:t>
            </a:r>
            <a:r>
              <a:rPr lang="vi-VN" sz="2000">
                <a:latin typeface="Times New Roman" panose="02020603050405020304" pitchFamily="18" charset="0"/>
                <a:cs typeface="Times New Roman" panose="02020603050405020304" pitchFamily="18" charset="0"/>
              </a:rPr>
              <a:t>những năm 1965-1970, sâu róm thông gây ra những trận dịch lớn đối với rừng thông ở Quảng Ninh, Bắc Giang và từ đó trở thành đối tượng gây hại nghiêm trọng</a:t>
            </a:r>
            <a:r>
              <a:rPr lang="vi-VN" sz="2000">
                <a:latin typeface="Times New Roman" panose="02020603050405020304" pitchFamily="18" charset="0"/>
                <a:cs typeface="Times New Roman" panose="02020603050405020304" pitchFamily="18" charset="0"/>
              </a:rPr>
              <a:t>. </a:t>
            </a:r>
            <a:endParaRPr lang="vi-V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53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22</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9/ Tốc độ tuyệt chủng:</a:t>
            </a:r>
            <a:endParaRPr lang="en-US" sz="3200" b="1" u="sng">
              <a:solidFill>
                <a:srgbClr val="002060"/>
              </a:solidFill>
              <a:latin typeface="UVN Ai Cap Nang" panose="02040803050506020204" pitchFamily="18" charset="0"/>
              <a:cs typeface="Times New Roman" panose="02020603050405020304" pitchFamily="18" charset="0"/>
            </a:endParaRPr>
          </a:p>
        </p:txBody>
      </p:sp>
    </p:spTree>
    <p:extLst>
      <p:ext uri="{BB962C8B-B14F-4D97-AF65-F5344CB8AC3E}">
        <p14:creationId xmlns:p14="http://schemas.microsoft.com/office/powerpoint/2010/main" val="3426378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23</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10/ Chức năng của hệ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924334"/>
            <a:ext cx="10112992" cy="2677656"/>
          </a:xfrm>
          <a:prstGeom prst="rect">
            <a:avLst/>
          </a:prstGeom>
          <a:noFill/>
        </p:spPr>
        <p:txBody>
          <a:bodyPr wrap="square" rtlCol="0">
            <a:spAutoFit/>
          </a:bodyPr>
          <a:lstStyle/>
          <a:p>
            <a:pPr algn="just"/>
            <a:r>
              <a:rPr lang="en-US" sz="2800" smtClean="0">
                <a:latin typeface="Times New Roman" panose="02020603050405020304" pitchFamily="18" charset="0"/>
                <a:cs typeface="Times New Roman" panose="02020603050405020304" pitchFamily="18" charset="0"/>
              </a:rPr>
              <a:t>- Thực hiện chu trình sinh học đầy đủ: vật chất đi vào hệ, qua biến đổi chúng được trả lại môi trường.</a:t>
            </a:r>
          </a:p>
          <a:p>
            <a:pPr algn="just"/>
            <a:r>
              <a:rPr lang="en-US" sz="2800" smtClean="0">
                <a:latin typeface="Times New Roman" panose="02020603050405020304" pitchFamily="18" charset="0"/>
                <a:cs typeface="Times New Roman" panose="02020603050405020304" pitchFamily="18" charset="0"/>
              </a:rPr>
              <a:t>- Năng lượng đi vào hệ được thoát ra dưới dạng nhiệt.</a:t>
            </a:r>
          </a:p>
          <a:p>
            <a:pPr algn="just"/>
            <a:r>
              <a:rPr lang="en-US" sz="2800" smtClean="0">
                <a:latin typeface="Times New Roman" panose="02020603050405020304" pitchFamily="18" charset="0"/>
                <a:cs typeface="Times New Roman" panose="02020603050405020304" pitchFamily="18" charset="0"/>
              </a:rPr>
              <a:t>- Hệ sinh thái là một hệ thống tương đối hoàn chỉnh, thường xuyên trao đổi vật chất, năng lượng và có khả năng tự điều chỉnh, đảm bảo ổn định lâu dài theo thời gian.</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726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24</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11/ Quần xã, quần thể:</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992573"/>
            <a:ext cx="10110125" cy="3108543"/>
          </a:xfrm>
          <a:prstGeom prst="rect">
            <a:avLst/>
          </a:prstGeom>
          <a:noFill/>
        </p:spPr>
        <p:txBody>
          <a:bodyPr wrap="square" rtlCol="0">
            <a:spAutoFit/>
          </a:bodyPr>
          <a:lstStyle/>
          <a:p>
            <a:pPr algn="just"/>
            <a:r>
              <a:rPr lang="en-US" sz="2800" i="1" smtClean="0"/>
              <a:t>	</a:t>
            </a:r>
            <a:r>
              <a:rPr lang="vi-VN" sz="2800" i="1" smtClean="0"/>
              <a:t>Quần </a:t>
            </a:r>
            <a:r>
              <a:rPr lang="vi-VN" sz="2800" i="1"/>
              <a:t>xã sinh vật là tập hợp các quần thể sinh vật thuộc nhiều loài khác nhau cùng sống trong một không gian nhất định</a:t>
            </a:r>
            <a:r>
              <a:rPr lang="vi-VN" sz="2800"/>
              <a:t> </a:t>
            </a:r>
            <a:r>
              <a:rPr lang="vi-VN" sz="2800" i="1"/>
              <a:t>(gọi là sinh cảnh). </a:t>
            </a:r>
            <a:r>
              <a:rPr lang="vi-VN" sz="2800"/>
              <a:t>Các sinh vật trong quần xã có mối quan hệ gắn bó với nhau như một thể thống nhất và do vậy quần xã có cấu trúc tương đối ổn định.</a:t>
            </a:r>
          </a:p>
          <a:p>
            <a:pPr algn="just"/>
            <a:r>
              <a:rPr lang="vi-VN" sz="2800"/>
              <a:t>   </a:t>
            </a:r>
            <a:r>
              <a:rPr lang="vi-VN" sz="2800" i="1"/>
              <a:t>Ví dụ:</a:t>
            </a:r>
            <a:r>
              <a:rPr lang="vi-VN" sz="2800"/>
              <a:t>  quần xã núi đá vôi, quần xã vùng ngập triều, quần xã hồ, quần xã rừng liêm, quần xã đồng cỏ, quần xã cây </a:t>
            </a:r>
            <a:r>
              <a:rPr lang="vi-VN" sz="2800"/>
              <a:t>bụi </a:t>
            </a:r>
            <a:r>
              <a:rPr lang="vi-VN" sz="2800" smtClean="0"/>
              <a:t>...</a:t>
            </a:r>
            <a:endParaRPr lang="vi-VN" sz="2800"/>
          </a:p>
        </p:txBody>
      </p:sp>
    </p:spTree>
    <p:extLst>
      <p:ext uri="{BB962C8B-B14F-4D97-AF65-F5344CB8AC3E}">
        <p14:creationId xmlns:p14="http://schemas.microsoft.com/office/powerpoint/2010/main" val="2765952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25</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11/ Quần xã, quần thể:</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729390"/>
            <a:ext cx="10508777" cy="4693593"/>
          </a:xfrm>
          <a:prstGeom prst="rect">
            <a:avLst/>
          </a:prstGeom>
          <a:noFill/>
        </p:spPr>
        <p:txBody>
          <a:bodyPr wrap="square" rtlCol="0">
            <a:spAutoFit/>
          </a:bodyPr>
          <a:lstStyle/>
          <a:p>
            <a:pPr algn="just"/>
            <a:r>
              <a:rPr lang="en-US" sz="2300" smtClean="0">
                <a:latin typeface="Times New Roman" panose="02020603050405020304" pitchFamily="18" charset="0"/>
                <a:cs typeface="Times New Roman" panose="02020603050405020304" pitchFamily="18" charset="0"/>
              </a:rPr>
              <a:t>Đặc trưng về loài của quần xã:</a:t>
            </a:r>
          </a:p>
          <a:p>
            <a:pPr algn="just"/>
            <a:r>
              <a:rPr lang="vi-VN" sz="2300" b="1" i="1"/>
              <a:t> - Loài ưu thế:</a:t>
            </a:r>
            <a:r>
              <a:rPr lang="vi-VN" sz="2300"/>
              <a:t>  loài đóng vai trò quan trọng trong quần xã do có số lượng cá thể nhiều, sinh khối lớn, hoặc do hoạt động mạnh của chúng</a:t>
            </a:r>
            <a:r>
              <a:rPr lang="vi-VN" sz="2300"/>
              <a:t>. </a:t>
            </a:r>
            <a:endParaRPr lang="en-US" sz="2300" smtClean="0"/>
          </a:p>
          <a:p>
            <a:pPr algn="just"/>
            <a:r>
              <a:rPr lang="vi-VN" sz="2300"/>
              <a:t> </a:t>
            </a:r>
            <a:r>
              <a:rPr lang="vi-VN" sz="2300" b="1" i="1" smtClean="0"/>
              <a:t>- </a:t>
            </a:r>
            <a:r>
              <a:rPr lang="vi-VN" sz="2300" b="1" i="1"/>
              <a:t>Loài thứ yếu: </a:t>
            </a:r>
            <a:r>
              <a:rPr lang="vi-VN" sz="2300"/>
              <a:t> đóng vai trò thay thế cho nhóm loài ưu thế khi nhóm này suy vong vì một nguyên nhân nào đó</a:t>
            </a:r>
          </a:p>
          <a:p>
            <a:pPr algn="just"/>
            <a:r>
              <a:rPr lang="vi-VN" sz="2300" b="1" i="1"/>
              <a:t> </a:t>
            </a:r>
            <a:r>
              <a:rPr lang="vi-VN" sz="2300" b="1" i="1" smtClean="0"/>
              <a:t>-</a:t>
            </a:r>
            <a:r>
              <a:rPr lang="vi-VN" sz="2300"/>
              <a:t> </a:t>
            </a:r>
            <a:r>
              <a:rPr lang="vi-VN" sz="2300" b="1" i="1"/>
              <a:t>Loài ngẫu nhiên</a:t>
            </a:r>
            <a:r>
              <a:rPr lang="vi-VN" sz="2300" i="1"/>
              <a:t> :</a:t>
            </a:r>
            <a:r>
              <a:rPr lang="vi-VN" sz="2300"/>
              <a:t>  có tần suất xuất hiện và độ phong phú rất thấp, nhưng sự có mặt của chúng lại làm tăng mức đa dạng cho quần xã.</a:t>
            </a:r>
          </a:p>
          <a:p>
            <a:pPr algn="just"/>
            <a:r>
              <a:rPr lang="vi-VN" sz="2300"/>
              <a:t> </a:t>
            </a:r>
            <a:r>
              <a:rPr lang="vi-VN" sz="2300" b="1" i="1" smtClean="0"/>
              <a:t>-</a:t>
            </a:r>
            <a:r>
              <a:rPr lang="vi-VN" sz="2300"/>
              <a:t> </a:t>
            </a:r>
            <a:r>
              <a:rPr lang="vi-VN" sz="2300" b="1" i="1"/>
              <a:t>Loài chủ chốt :</a:t>
            </a:r>
            <a:r>
              <a:rPr lang="vi-VN" sz="2300"/>
              <a:t> là một hoặc một vài loài nào đó  (thường là vật ăn thịt đầu bảng) có vai trò kiểm soát và khống chế sự phát triển của các loài khác, duy trì sự ổn định của quần xã. Nếu loai fnày bị mất khỏi quần xã thì quần xã sẽ rơi vào trạngthái bị xáo trộn và dễ rơi vào tình trạng mất cân bằng.</a:t>
            </a:r>
          </a:p>
          <a:p>
            <a:pPr algn="just"/>
            <a:r>
              <a:rPr lang="vi-VN" sz="2300" b="1" i="1"/>
              <a:t> </a:t>
            </a:r>
            <a:r>
              <a:rPr lang="vi-VN" sz="2300" b="1" i="1" smtClean="0"/>
              <a:t>- </a:t>
            </a:r>
            <a:r>
              <a:rPr lang="vi-VN" sz="2300" b="1" i="1"/>
              <a:t>Loài đặc trưng : </a:t>
            </a:r>
            <a:r>
              <a:rPr lang="vi-VN" sz="2300"/>
              <a:t> loài chỉ có ở một quần xã nào đó. </a:t>
            </a:r>
            <a:r>
              <a:rPr lang="vi-VN" sz="2300" i="1"/>
              <a:t>Cây cọ là loài đặc trưng</a:t>
            </a:r>
            <a:r>
              <a:rPr lang="vi-VN" sz="2300"/>
              <a:t> của quần xã vùng đồi Vĩnh Phú, </a:t>
            </a:r>
            <a:r>
              <a:rPr lang="vi-VN" sz="2300" i="1"/>
              <a:t>tràm</a:t>
            </a:r>
            <a:r>
              <a:rPr lang="vi-VN" sz="2300"/>
              <a:t> </a:t>
            </a:r>
            <a:r>
              <a:rPr lang="vi-VN" sz="2300" i="1"/>
              <a:t>là loài đặc trưng</a:t>
            </a:r>
            <a:r>
              <a:rPr lang="vi-VN" sz="2300"/>
              <a:t> của quần xã rừng U </a:t>
            </a:r>
            <a:r>
              <a:rPr lang="vi-VN" sz="2300"/>
              <a:t>Minh</a:t>
            </a:r>
            <a:r>
              <a:rPr lang="vi-VN" sz="2300" smtClean="0"/>
              <a:t>.</a:t>
            </a:r>
            <a:endParaRPr lang="vi-VN" sz="2300"/>
          </a:p>
        </p:txBody>
      </p:sp>
    </p:spTree>
    <p:extLst>
      <p:ext uri="{BB962C8B-B14F-4D97-AF65-F5344CB8AC3E}">
        <p14:creationId xmlns:p14="http://schemas.microsoft.com/office/powerpoint/2010/main" val="4100961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26</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11/ Quần xã, quần thể:</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856096"/>
            <a:ext cx="10342138" cy="2246769"/>
          </a:xfrm>
          <a:prstGeom prst="rect">
            <a:avLst/>
          </a:prstGeom>
          <a:noFill/>
        </p:spPr>
        <p:txBody>
          <a:bodyPr wrap="square" rtlCol="0">
            <a:spAutoFit/>
          </a:bodyPr>
          <a:lstStyle/>
          <a:p>
            <a:pPr algn="just"/>
            <a:r>
              <a:rPr lang="en-US" sz="2800" i="1" smtClean="0">
                <a:latin typeface="Times New Roman" panose="02020603050405020304" pitchFamily="18" charset="0"/>
                <a:cs typeface="Times New Roman" panose="02020603050405020304" pitchFamily="18" charset="0"/>
              </a:rPr>
              <a:t>	Quần </a:t>
            </a:r>
            <a:r>
              <a:rPr lang="en-US" sz="2800" i="1">
                <a:latin typeface="Times New Roman" panose="02020603050405020304" pitchFamily="18" charset="0"/>
                <a:cs typeface="Times New Roman" panose="02020603050405020304" pitchFamily="18" charset="0"/>
              </a:rPr>
              <a:t>thể sinh vật là tập hợp các cá thể trong cùng một loài, cùng sinh sống trong một khoảng không gian xác định, vào một thời điểm nhất định.</a:t>
            </a:r>
            <a:r>
              <a:rPr lang="en-US" sz="2800">
                <a:latin typeface="Times New Roman" panose="02020603050405020304" pitchFamily="18" charset="0"/>
                <a:cs typeface="Times New Roman" panose="02020603050405020304" pitchFamily="18" charset="0"/>
              </a:rPr>
              <a:t>Các cá thể trong quần thể có khả năng giao phối tự do với nhau để sinh sản tạo thành những thế hệ mới.</a:t>
            </a:r>
          </a:p>
          <a:p>
            <a:pPr algn="just"/>
            <a:r>
              <a:rPr lang="en-US" sz="2800" i="1">
                <a:latin typeface="Times New Roman" panose="02020603050405020304" pitchFamily="18" charset="0"/>
                <a:cs typeface="Times New Roman" panose="02020603050405020304" pitchFamily="18" charset="0"/>
              </a:rPr>
              <a:t>  Ví dụ:</a:t>
            </a:r>
            <a:r>
              <a:rPr lang="en-US" sz="2800">
                <a:latin typeface="Times New Roman" panose="02020603050405020304" pitchFamily="18" charset="0"/>
                <a:cs typeface="Times New Roman" panose="02020603050405020304" pitchFamily="18" charset="0"/>
              </a:rPr>
              <a:t> quần thể các cây thông, quần thể chó sói, quần thể trâu </a:t>
            </a:r>
            <a:r>
              <a:rPr lang="en-US" sz="2800">
                <a:latin typeface="Times New Roman" panose="02020603050405020304" pitchFamily="18" charset="0"/>
                <a:cs typeface="Times New Roman" panose="02020603050405020304" pitchFamily="18" charset="0"/>
              </a:rPr>
              <a:t>rừng </a:t>
            </a:r>
            <a:r>
              <a:rPr lang="en-US" sz="2800" smtClean="0">
                <a:latin typeface="Times New Roman" panose="02020603050405020304" pitchFamily="18" charset="0"/>
                <a:cs typeface="Times New Roman" panose="02020603050405020304" pitchFamily="18" charset="0"/>
              </a:rPr>
              <a:t>...</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751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27</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12/ Diễn thế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655093" y="1667834"/>
            <a:ext cx="10342138" cy="4832092"/>
          </a:xfrm>
          <a:prstGeom prst="rect">
            <a:avLst/>
          </a:prstGeom>
          <a:noFill/>
        </p:spPr>
        <p:txBody>
          <a:bodyPr wrap="square" rtlCol="0">
            <a:spAutoFit/>
          </a:bodyPr>
          <a:lstStyle/>
          <a:p>
            <a:pPr algn="just"/>
            <a:r>
              <a:rPr lang="en-US" sz="2800" b="1" smtClean="0"/>
              <a:t>	</a:t>
            </a:r>
            <a:r>
              <a:rPr lang="vi-VN" sz="2800" b="1" smtClean="0"/>
              <a:t>Diễn </a:t>
            </a:r>
            <a:r>
              <a:rPr lang="vi-VN" sz="2800" b="1"/>
              <a:t>thế sinh thái</a:t>
            </a:r>
            <a:r>
              <a:rPr lang="vi-VN" sz="2800"/>
              <a:t> </a:t>
            </a:r>
            <a:r>
              <a:rPr lang="vi-VN" sz="2800" smtClean="0"/>
              <a:t>là </a:t>
            </a:r>
            <a:r>
              <a:rPr lang="vi-VN" sz="2800"/>
              <a:t>quá trình biến đổi tuần tự của quần xã sinh vật qua các giai đoạn khác nhau, từ dạng (trạng thái) khởi đầu (hay tiên phong), được thay thế lần lượt qua các giai đoạn chuyển tiếp bởi các dạng quần xã tiếp theo và cuối cùng thường dẫn tới một quần xã tương đối ổn định hay trạng thái ổn định, tồn tại lâu dài theo thời gian. Đó là trạng thái </a:t>
            </a:r>
            <a:r>
              <a:rPr lang="vi-VN" sz="2800"/>
              <a:t>đỉnh </a:t>
            </a:r>
            <a:r>
              <a:rPr lang="vi-VN" sz="2800" smtClean="0"/>
              <a:t>cực.</a:t>
            </a:r>
            <a:endParaRPr lang="en-US" sz="2800" smtClean="0"/>
          </a:p>
          <a:p>
            <a:pPr algn="just"/>
            <a:r>
              <a:rPr lang="en-US" sz="2800" smtClean="0"/>
              <a:t>	</a:t>
            </a:r>
            <a:r>
              <a:rPr lang="vi-VN" sz="2800" smtClean="0"/>
              <a:t>Trong </a:t>
            </a:r>
            <a:r>
              <a:rPr lang="vi-VN" sz="2800"/>
              <a:t>quá trình diễn thế xảy ra những thay đổi lớn về cấu trúc thành phần loài, các mối quan hệ sinh học trong quần xã... Tức là quá trình giải quyết các mâu thuẫn phát sinh trong nội bộ quần xã và giữa quần xã với môi trường, đảm bảo về sự thống nhất toàn vẹn giữa quần xã và môi trường một cách biện chứng.</a:t>
            </a:r>
            <a:endParaRPr lang="en-US" sz="2800"/>
          </a:p>
        </p:txBody>
      </p:sp>
    </p:spTree>
    <p:extLst>
      <p:ext uri="{BB962C8B-B14F-4D97-AF65-F5344CB8AC3E}">
        <p14:creationId xmlns:p14="http://schemas.microsoft.com/office/powerpoint/2010/main" val="3774532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28</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12/ Diễn thế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748469"/>
            <a:ext cx="10454186" cy="4524315"/>
          </a:xfrm>
          <a:prstGeom prst="rect">
            <a:avLst/>
          </a:prstGeom>
          <a:noFill/>
        </p:spPr>
        <p:txBody>
          <a:bodyPr wrap="square" rtlCol="0">
            <a:spAutoFit/>
          </a:bodyPr>
          <a:lstStyle/>
          <a:p>
            <a:pPr marL="342900" indent="-342900" algn="just">
              <a:buFont typeface="Arial" panose="020B0604020202020204" pitchFamily="34" charset="0"/>
              <a:buChar char="•"/>
            </a:pPr>
            <a:r>
              <a:rPr lang="vi-VN" sz="2400"/>
              <a:t>Nguyên nhân dẫn đến diễn thế sinh thái là sự tác động mạnh mẽ của ngoại cảnh lên quần xã, tác động của quần xã lên ngoại cảnh làm biến đổi mạnh mẽ ngoại cảnh đến mức gây ra diễn thế và cuối cùng là tác động của con người.</a:t>
            </a:r>
          </a:p>
          <a:p>
            <a:pPr marL="342900" indent="-342900" algn="just">
              <a:buFont typeface="Arial" panose="020B0604020202020204" pitchFamily="34" charset="0"/>
              <a:buChar char="•"/>
            </a:pPr>
            <a:r>
              <a:rPr lang="vi-VN" sz="2400"/>
              <a:t>Sự diễn thế xảy ra do những biến đổi của môi trường vật lý, song dưới sự kiểm soát chặt chẽ của quần xã sinh vật, và do những biến đổi của các mối tương tác cạnh tranh - chung sống ở mức quần thể. Trong quá trình này, quần xã giữ vai trò chủ đạo, còn môi trường vật lý xác định đặc tính và tốc độ của những biến đổi, đồng thời giới hạn phạm vi của sự phát triển đó.</a:t>
            </a:r>
          </a:p>
          <a:p>
            <a:pPr marL="342900" indent="-342900" algn="just">
              <a:buFont typeface="Arial" panose="020B0604020202020204" pitchFamily="34" charset="0"/>
              <a:buChar char="•"/>
            </a:pPr>
            <a:r>
              <a:rPr lang="vi-VN" sz="2400"/>
              <a:t>Nếu không có những tác động ngẫu nhiên thì diễn thế sinh thái là một quá trình định hướng, có thể dự báo được. Một cánh đồng hoang để lâu ngày sẽ trở thành trãng cây bụi rồi biến thành rừng, một ao hồ nông theo thời gian sẽ bị lấp đầy thành đồng cỏ rồi phát triển thành </a:t>
            </a:r>
            <a:r>
              <a:rPr lang="vi-VN" sz="2400"/>
              <a:t>rừng</a:t>
            </a:r>
            <a:r>
              <a:rPr lang="vi-VN" sz="2400" smtClean="0"/>
              <a:t>.</a:t>
            </a:r>
            <a:endParaRPr lang="vi-VN" sz="2400"/>
          </a:p>
        </p:txBody>
      </p:sp>
    </p:spTree>
    <p:extLst>
      <p:ext uri="{BB962C8B-B14F-4D97-AF65-F5344CB8AC3E}">
        <p14:creationId xmlns:p14="http://schemas.microsoft.com/office/powerpoint/2010/main" val="305427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29</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12/ Diễn thế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828800"/>
            <a:ext cx="10153935" cy="3108543"/>
          </a:xfrm>
          <a:prstGeom prst="rect">
            <a:avLst/>
          </a:prstGeom>
          <a:noFill/>
        </p:spPr>
        <p:txBody>
          <a:bodyPr wrap="square" rtlCol="0">
            <a:spAutoFit/>
          </a:bodyPr>
          <a:lstStyle/>
          <a:p>
            <a:r>
              <a:rPr lang="vi-VN" sz="2800" smtClean="0"/>
              <a:t>Các </a:t>
            </a:r>
            <a:r>
              <a:rPr lang="vi-VN" sz="2800"/>
              <a:t>loại </a:t>
            </a:r>
            <a:r>
              <a:rPr lang="vi-VN" sz="2800"/>
              <a:t>diễn </a:t>
            </a:r>
            <a:r>
              <a:rPr lang="vi-VN" sz="2800" smtClean="0"/>
              <a:t>thế</a:t>
            </a:r>
            <a:endParaRPr lang="en-US" sz="2800" smtClean="0"/>
          </a:p>
          <a:p>
            <a:pPr marL="285750" indent="-285750">
              <a:buFont typeface="Arial" panose="020B0604020202020204" pitchFamily="34" charset="0"/>
              <a:buChar char="•"/>
            </a:pPr>
            <a:r>
              <a:rPr lang="vi-VN" sz="2800" smtClean="0"/>
              <a:t>Diễn </a:t>
            </a:r>
            <a:r>
              <a:rPr lang="vi-VN" sz="2800"/>
              <a:t>thế </a:t>
            </a:r>
            <a:r>
              <a:rPr lang="vi-VN" sz="2800"/>
              <a:t>nguyên </a:t>
            </a:r>
            <a:r>
              <a:rPr lang="vi-VN" sz="2800" smtClean="0"/>
              <a:t>sinh</a:t>
            </a:r>
            <a:r>
              <a:rPr lang="en-US" sz="2800" smtClean="0"/>
              <a:t>.</a:t>
            </a:r>
            <a:endParaRPr lang="vi-VN" sz="2800"/>
          </a:p>
          <a:p>
            <a:pPr marL="285750" indent="-285750">
              <a:buFont typeface="Arial" panose="020B0604020202020204" pitchFamily="34" charset="0"/>
              <a:buChar char="•"/>
            </a:pPr>
            <a:r>
              <a:rPr lang="vi-VN" sz="2800" smtClean="0"/>
              <a:t>Diễn </a:t>
            </a:r>
            <a:r>
              <a:rPr lang="vi-VN" sz="2800"/>
              <a:t>thế </a:t>
            </a:r>
            <a:r>
              <a:rPr lang="vi-VN" sz="2800"/>
              <a:t>thứ </a:t>
            </a:r>
            <a:r>
              <a:rPr lang="vi-VN" sz="2800" smtClean="0"/>
              <a:t>sinh</a:t>
            </a:r>
            <a:r>
              <a:rPr lang="en-US" sz="2800" smtClean="0"/>
              <a:t>.</a:t>
            </a:r>
            <a:endParaRPr lang="vi-VN" sz="2800"/>
          </a:p>
          <a:p>
            <a:pPr marL="285750" indent="-285750">
              <a:buFont typeface="Arial" panose="020B0604020202020204" pitchFamily="34" charset="0"/>
              <a:buChar char="•"/>
            </a:pPr>
            <a:r>
              <a:rPr lang="vi-VN" sz="2800" smtClean="0"/>
              <a:t>Diễn </a:t>
            </a:r>
            <a:r>
              <a:rPr lang="vi-VN" sz="2800"/>
              <a:t>thế </a:t>
            </a:r>
            <a:r>
              <a:rPr lang="vi-VN" sz="2800"/>
              <a:t>phân </a:t>
            </a:r>
            <a:r>
              <a:rPr lang="vi-VN" sz="2800" smtClean="0"/>
              <a:t>hủy</a:t>
            </a:r>
            <a:r>
              <a:rPr lang="en-US" sz="2800" smtClean="0"/>
              <a:t>.</a:t>
            </a:r>
            <a:endParaRPr lang="vi-VN" sz="2800"/>
          </a:p>
          <a:p>
            <a:pPr marL="285750" indent="-285750">
              <a:buFont typeface="Arial" panose="020B0604020202020204" pitchFamily="34" charset="0"/>
              <a:buChar char="•"/>
            </a:pPr>
            <a:r>
              <a:rPr lang="vi-VN" sz="2800" smtClean="0"/>
              <a:t>Ngoại </a:t>
            </a:r>
            <a:r>
              <a:rPr lang="vi-VN" sz="2800"/>
              <a:t>diễn </a:t>
            </a:r>
            <a:r>
              <a:rPr lang="vi-VN" sz="2800" smtClean="0"/>
              <a:t>thế</a:t>
            </a:r>
            <a:r>
              <a:rPr lang="en-US" sz="2800" smtClean="0"/>
              <a:t>.</a:t>
            </a:r>
            <a:endParaRPr lang="vi-VN" sz="2800"/>
          </a:p>
          <a:p>
            <a:pPr marL="285750" indent="-285750">
              <a:buFont typeface="Arial" panose="020B0604020202020204" pitchFamily="34" charset="0"/>
              <a:buChar char="•"/>
            </a:pPr>
            <a:r>
              <a:rPr lang="vi-VN" sz="2800" smtClean="0"/>
              <a:t>Nội </a:t>
            </a:r>
            <a:r>
              <a:rPr lang="vi-VN" sz="2800"/>
              <a:t>diễn </a:t>
            </a:r>
            <a:r>
              <a:rPr lang="vi-VN" sz="2800" smtClean="0"/>
              <a:t>thế</a:t>
            </a:r>
            <a:r>
              <a:rPr lang="en-US" sz="2800" smtClean="0"/>
              <a:t>.</a:t>
            </a:r>
            <a:endParaRPr lang="vi-VN" sz="2800"/>
          </a:p>
          <a:p>
            <a:pPr marL="285750" indent="-285750">
              <a:buFont typeface="Arial" panose="020B0604020202020204" pitchFamily="34" charset="0"/>
              <a:buChar char="•"/>
            </a:pPr>
            <a:r>
              <a:rPr lang="vi-VN" sz="2800" smtClean="0"/>
              <a:t>Diễn </a:t>
            </a:r>
            <a:r>
              <a:rPr lang="vi-VN" sz="2800"/>
              <a:t>thế tự dưỡng và </a:t>
            </a:r>
            <a:r>
              <a:rPr lang="vi-VN" sz="2800"/>
              <a:t>dị </a:t>
            </a:r>
            <a:r>
              <a:rPr lang="vi-VN" sz="2800" smtClean="0"/>
              <a:t>dưỡng</a:t>
            </a:r>
            <a:r>
              <a:rPr lang="en-US" sz="2800" smtClean="0"/>
              <a:t>.</a:t>
            </a:r>
            <a:endParaRPr lang="vi-VN" sz="2800"/>
          </a:p>
        </p:txBody>
      </p:sp>
    </p:spTree>
    <p:extLst>
      <p:ext uri="{BB962C8B-B14F-4D97-AF65-F5344CB8AC3E}">
        <p14:creationId xmlns:p14="http://schemas.microsoft.com/office/powerpoint/2010/main" val="116236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3</a:t>
            </a:fld>
            <a:endParaRPr lang="en-US"/>
          </a:p>
        </p:txBody>
      </p:sp>
      <p:pic>
        <p:nvPicPr>
          <p:cNvPr id="5" name="Picture 4" descr="T1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206" y="341194"/>
            <a:ext cx="10972800" cy="5622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8"/>
          <p:cNvSpPr txBox="1">
            <a:spLocks noChangeArrowheads="1"/>
          </p:cNvSpPr>
          <p:nvPr/>
        </p:nvSpPr>
        <p:spPr bwMode="auto">
          <a:xfrm>
            <a:off x="1105468" y="6013227"/>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smtClean="0">
                <a:latin typeface="Arial" panose="020B0604020202020204" pitchFamily="34" charset="0"/>
              </a:rPr>
              <a:t>Mô </a:t>
            </a:r>
            <a:r>
              <a:rPr lang="en-US" altLang="en-US" sz="2800">
                <a:latin typeface="Arial" panose="020B0604020202020204" pitchFamily="34" charset="0"/>
              </a:rPr>
              <a:t>tả một hệ sinh thái rừng mưa nhiệt đới</a:t>
            </a:r>
          </a:p>
        </p:txBody>
      </p:sp>
    </p:spTree>
    <p:extLst>
      <p:ext uri="{BB962C8B-B14F-4D97-AF65-F5344CB8AC3E}">
        <p14:creationId xmlns:p14="http://schemas.microsoft.com/office/powerpoint/2010/main" val="11516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30</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13/ Hệ sinh thái cân bằng:</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897039"/>
            <a:ext cx="10342138" cy="3970318"/>
          </a:xfrm>
          <a:prstGeom prst="rect">
            <a:avLst/>
          </a:prstGeom>
          <a:noFill/>
        </p:spPr>
        <p:txBody>
          <a:bodyPr wrap="square" rtlCol="0">
            <a:spAutoFit/>
          </a:bodyPr>
          <a:lstStyle/>
          <a:p>
            <a:pPr marL="457200" indent="-457200" algn="just">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Hệ sinh thái cân bằng là hệ sinh thái đạt đến trạng thái ổn định nhất, hướng tới sự thích nghi cao nhất với điều kiện sống.</a:t>
            </a:r>
          </a:p>
          <a:p>
            <a:pPr marL="457200" indent="-457200" algn="just">
              <a:buFont typeface="Arial" panose="020B0604020202020204" pitchFamily="34" charset="0"/>
              <a:buChar char="•"/>
            </a:pPr>
            <a:r>
              <a:rPr lang="vi-VN" sz="2800"/>
              <a:t>Cân bằng sinh thái là một trạng thái cân bằng động của hệ. Khi có một nhân tố nào đó của môi trường bên ngoài tác động tới bất kỳ môt thành phần nào đó của hệ, nó sẽ biến đổi. Sự biến đổi của một thành phần trong hệ sẽ kéo theo sự biến đổi của các thành phần kế tiếp, dẫn đến sự biến đổi của cả hệ. Sau một thời gian, hệ sẽ thiết lập được một cân bằng mới, khác với tình trạng cân bằng trước khi bị tác động. Bằng cách đó hệ biến đổi nhưng vẫn cân bằng. </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206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31</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796586"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14/ Hệ sinh thái chưa hoàn chỉnh:</a:t>
            </a:r>
            <a:endParaRPr lang="en-US" sz="3200" b="1" u="sng">
              <a:solidFill>
                <a:srgbClr val="002060"/>
              </a:solidFill>
              <a:latin typeface="UVN Ai Cap Nang" panose="020408030505060202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278" y="1729390"/>
            <a:ext cx="7929349" cy="4712353"/>
          </a:xfrm>
          <a:prstGeom prst="rect">
            <a:avLst/>
          </a:prstGeom>
        </p:spPr>
      </p:pic>
    </p:spTree>
    <p:extLst>
      <p:ext uri="{BB962C8B-B14F-4D97-AF65-F5344CB8AC3E}">
        <p14:creationId xmlns:p14="http://schemas.microsoft.com/office/powerpoint/2010/main" val="2650293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32</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10440538" cy="1077218"/>
          </a:xfrm>
          <a:prstGeom prst="rect">
            <a:avLst/>
          </a:prstGeom>
          <a:noFill/>
        </p:spPr>
        <p:txBody>
          <a:bodyPr wrap="square" rtlCol="0">
            <a:spAutoFit/>
          </a:bodyPr>
          <a:lstStyle/>
          <a:p>
            <a:pPr algn="just"/>
            <a:r>
              <a:rPr lang="en-US" sz="3200" b="1" u="sng" smtClean="0">
                <a:solidFill>
                  <a:srgbClr val="002060"/>
                </a:solidFill>
                <a:latin typeface="UVN Ai Cap Nang" panose="02040803050506020204" pitchFamily="18" charset="0"/>
                <a:cs typeface="Times New Roman" panose="02020603050405020304" pitchFamily="18" charset="0"/>
              </a:rPr>
              <a:t>15/ Duy trì hệ sinh thái cân bằng. Cân bằng sinh thái động tự nhiên.</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861241" y="2517910"/>
            <a:ext cx="10656036" cy="2677656"/>
          </a:xfrm>
          <a:prstGeom prst="rect">
            <a:avLst/>
          </a:prstGeom>
          <a:noFill/>
        </p:spPr>
        <p:txBody>
          <a:bodyPr wrap="square" rtlCol="0">
            <a:spAutoFit/>
          </a:bodyPr>
          <a:lstStyle/>
          <a:p>
            <a:pPr marL="342900" indent="-342900" algn="just">
              <a:buFont typeface="Arial" panose="020B0604020202020204" pitchFamily="34" charset="0"/>
              <a:buChar char="•"/>
            </a:pPr>
            <a:r>
              <a:rPr lang="vi-VN" sz="2800" b="1"/>
              <a:t>Cân bằng sinh thái</a:t>
            </a:r>
            <a:r>
              <a:rPr lang="vi-VN" sz="2800"/>
              <a:t> là trạng thái ổn định tự nhiên của hệ sinh thái, hướng tới sự thích nghi cao nhất với điều kiện sống.</a:t>
            </a:r>
          </a:p>
          <a:p>
            <a:pPr marL="342900" indent="-342900" algn="just">
              <a:buFont typeface="Arial" panose="020B0604020202020204" pitchFamily="34" charset="0"/>
              <a:buChar char="•"/>
            </a:pPr>
            <a:r>
              <a:rPr lang="vi-VN" sz="2800"/>
              <a:t>Trong một hệ sinh thái, vật chất luân chuyển từ thành phần này sang thành phần khác. Đây là một chu trình tương đối khép kín. Trong điều kiện bình thường, tương quan giữa các thành phần của hệ sinh thái tự nhiên là cân </a:t>
            </a:r>
            <a:r>
              <a:rPr lang="vi-VN" sz="2800"/>
              <a:t>bằng</a:t>
            </a:r>
            <a:r>
              <a:rPr lang="vi-VN" sz="2800" smtClean="0"/>
              <a:t>.</a:t>
            </a:r>
            <a:endParaRPr lang="vi-VN" sz="2800"/>
          </a:p>
        </p:txBody>
      </p:sp>
    </p:spTree>
    <p:extLst>
      <p:ext uri="{BB962C8B-B14F-4D97-AF65-F5344CB8AC3E}">
        <p14:creationId xmlns:p14="http://schemas.microsoft.com/office/powerpoint/2010/main" val="3698500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33</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10440538" cy="1077218"/>
          </a:xfrm>
          <a:prstGeom prst="rect">
            <a:avLst/>
          </a:prstGeom>
          <a:noFill/>
        </p:spPr>
        <p:txBody>
          <a:bodyPr wrap="square" rtlCol="0">
            <a:spAutoFit/>
          </a:bodyPr>
          <a:lstStyle/>
          <a:p>
            <a:pPr algn="just"/>
            <a:r>
              <a:rPr lang="en-US" sz="3200" b="1" u="sng" smtClean="0">
                <a:solidFill>
                  <a:srgbClr val="002060"/>
                </a:solidFill>
                <a:latin typeface="UVN Ai Cap Nang" panose="02040803050506020204" pitchFamily="18" charset="0"/>
                <a:cs typeface="Times New Roman" panose="02020603050405020304" pitchFamily="18" charset="0"/>
              </a:rPr>
              <a:t>15/ Duy trì hệ sinh thái cân bằng. Cân bằng sinh thái động tự nhiên.</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2160277"/>
            <a:ext cx="10342138" cy="3970318"/>
          </a:xfrm>
          <a:prstGeom prst="rect">
            <a:avLst/>
          </a:prstGeom>
          <a:noFill/>
        </p:spPr>
        <p:txBody>
          <a:bodyPr wrap="square" rtlCol="0">
            <a:spAutoFit/>
          </a:bodyPr>
          <a:lstStyle/>
          <a:p>
            <a:pPr marL="457200" indent="-457200" algn="just">
              <a:buFont typeface="Arial" panose="020B0604020202020204" pitchFamily="34" charset="0"/>
              <a:buChar char="•"/>
            </a:pPr>
            <a:r>
              <a:rPr lang="vi-VN" sz="2800"/>
              <a:t>Cân bằng sinh thái không phải là một trạng thái tĩnh của hệ. Khi có một tác nhân nào đó của môi trường bên ngoài, tác động tới bất kỳ một thành phần nào đó của hệ, nó sẽ biến đổi. Sự biến đổi của một thành phần trong hệ sẽ kéo theo sự biến đổi của các thành phần kế tiếp, dẫn đến sự biến đổi cả hệ. Sau một thời gian, hệ sẽ thiết lập được một cân bằng mới, khác với tình trạng cân bằng trước khi bị tác động. Bằng cách đó hệ biến đổi mà vẫn cân bằng. Trong quá trình này động vật ăn cỏ và vi sinh vật đóng vai trò chủ đạo đối với việc kiểm soát sự phát triển của thực vật.</a:t>
            </a:r>
            <a:endParaRPr lang="en-US" sz="2800"/>
          </a:p>
        </p:txBody>
      </p:sp>
    </p:spTree>
    <p:extLst>
      <p:ext uri="{BB962C8B-B14F-4D97-AF65-F5344CB8AC3E}">
        <p14:creationId xmlns:p14="http://schemas.microsoft.com/office/powerpoint/2010/main" val="190742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34</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10440538" cy="1077218"/>
          </a:xfrm>
          <a:prstGeom prst="rect">
            <a:avLst/>
          </a:prstGeom>
          <a:noFill/>
        </p:spPr>
        <p:txBody>
          <a:bodyPr wrap="square" rtlCol="0">
            <a:spAutoFit/>
          </a:bodyPr>
          <a:lstStyle/>
          <a:p>
            <a:pPr algn="just"/>
            <a:r>
              <a:rPr lang="en-US" sz="3200" b="1" u="sng" smtClean="0">
                <a:solidFill>
                  <a:srgbClr val="002060"/>
                </a:solidFill>
                <a:latin typeface="UVN Ai Cap Nang" panose="02040803050506020204" pitchFamily="18" charset="0"/>
                <a:cs typeface="Times New Roman" panose="02020603050405020304" pitchFamily="18" charset="0"/>
              </a:rPr>
              <a:t>15/ Duy trì hệ sinh thái cân bằng. Cân bằng sinh thái động tự nhiên.</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2279176"/>
            <a:ext cx="10342138" cy="3785652"/>
          </a:xfrm>
          <a:prstGeom prst="rect">
            <a:avLst/>
          </a:prstGeom>
          <a:noFill/>
        </p:spPr>
        <p:txBody>
          <a:bodyPr wrap="square" rtlCol="0">
            <a:spAutoFit/>
          </a:bodyPr>
          <a:lstStyle/>
          <a:p>
            <a:pPr marL="285750" indent="-285750" algn="just">
              <a:buFont typeface="Arial" panose="020B0604020202020204" pitchFamily="34" charset="0"/>
              <a:buChar char="•"/>
            </a:pPr>
            <a:r>
              <a:rPr lang="vi-VN" sz="2400"/>
              <a:t>Khả năng thiết lập trạng thái cân bằng mới của hệ là có hạn. Nếu một thành phần nào đó của hệ bị tác động quá mạnh, nó sẽ không khôi phục lại được, kéo theo sự suy thoái của các thành phần kế tiếp, làm cho toàn hệ mất cân bằng, suy thoái. Hệ sinh thái càng đa dạng, nhiều thành phần thì trạng thái cân bằng của hệ càng ổn định. Vì vậy, các hệ sinh thái tự nhiên bền vững có đặc điểm là có rất nhiều loài, mỗi loài là thức ăn cho nhiều loài khác nhau. Ví dụ như: trên các cánh đồng cỏ, chuột thường xuyên bị rắn, chó sói, cáo, chim ưng, cú mèo... săn bắt. Bình thường số lượng chim, trăn, thú, chuột cân bằng với nhau. Khi con người tìm bắt rắn và chim thì chuột mất kẻ thù, thế là chúng được dịp sinh sôi nảy nở.</a:t>
            </a:r>
            <a:endParaRPr lang="en-US" sz="2400"/>
          </a:p>
        </p:txBody>
      </p:sp>
    </p:spTree>
    <p:extLst>
      <p:ext uri="{BB962C8B-B14F-4D97-AF65-F5344CB8AC3E}">
        <p14:creationId xmlns:p14="http://schemas.microsoft.com/office/powerpoint/2010/main" val="3269858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35</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8434317"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16/ Cấu trúc dinh dưỡng của hệ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729390"/>
            <a:ext cx="10342138" cy="4324261"/>
          </a:xfrm>
          <a:prstGeom prst="rect">
            <a:avLst/>
          </a:prstGeom>
          <a:noFill/>
        </p:spPr>
        <p:txBody>
          <a:bodyPr wrap="square" rtlCol="0">
            <a:spAutoFit/>
          </a:bodyPr>
          <a:lstStyle/>
          <a:p>
            <a:pPr algn="just"/>
            <a:r>
              <a:rPr lang="en-US" sz="2500" smtClean="0">
                <a:latin typeface="Times New Roman" panose="02020603050405020304" pitchFamily="18" charset="0"/>
                <a:cs typeface="Times New Roman" panose="02020603050405020304" pitchFamily="18" charset="0"/>
              </a:rPr>
              <a:t>Gồm: Chuỗi thức ăn, lưới thức ăn, bậc dinh dưỡng.</a:t>
            </a:r>
          </a:p>
          <a:p>
            <a:pPr algn="just"/>
            <a:r>
              <a:rPr lang="en-US" sz="2500" smtClean="0"/>
              <a:t>- </a:t>
            </a:r>
            <a:r>
              <a:rPr lang="vi-VN" sz="2500" smtClean="0"/>
              <a:t>Chuỗi </a:t>
            </a:r>
            <a:r>
              <a:rPr lang="vi-VN" sz="2500"/>
              <a:t>thức ăn gồm nhiều loài có quan hệ dinh dưỡng với nhau và mỗi loài là một mắt xích của chuỗi. Trong đó một mắt xích vừa có nguồn thức ăn là mắt xích phía trước, vừa là nguồn thức ăn của mắt xích phía </a:t>
            </a:r>
            <a:r>
              <a:rPr lang="vi-VN" sz="2500"/>
              <a:t>sau</a:t>
            </a:r>
            <a:r>
              <a:rPr lang="vi-VN" sz="2500" smtClean="0"/>
              <a:t>.</a:t>
            </a:r>
            <a:endParaRPr lang="en-US" sz="2500" smtClean="0"/>
          </a:p>
          <a:p>
            <a:pPr algn="just"/>
            <a:r>
              <a:rPr lang="vi-VN" sz="2500"/>
              <a:t>- Trong hệ sinh thái có hai loại chuỗi thức ăn:</a:t>
            </a:r>
          </a:p>
          <a:p>
            <a:pPr marL="800100" lvl="1" indent="-342900" algn="just">
              <a:buFont typeface="Arial" panose="020B0604020202020204" pitchFamily="34" charset="0"/>
              <a:buChar char="•"/>
            </a:pPr>
            <a:r>
              <a:rPr lang="vi-VN" sz="2500" smtClean="0"/>
              <a:t>Chuỗi </a:t>
            </a:r>
            <a:r>
              <a:rPr lang="vi-VN" sz="2500"/>
              <a:t>thức ăn gồm: Các sinh vật </a:t>
            </a:r>
            <a:r>
              <a:rPr lang="vi-VN" sz="2500"/>
              <a:t>tự </a:t>
            </a:r>
            <a:r>
              <a:rPr lang="vi-VN" sz="2500" smtClean="0"/>
              <a:t>dưỡng</a:t>
            </a:r>
            <a:r>
              <a:rPr lang="en-US" sz="2500" smtClean="0"/>
              <a:t> </a:t>
            </a:r>
            <a:r>
              <a:rPr lang="en-US" sz="2500" smtClean="0">
                <a:sym typeface="Wingdings" panose="05000000000000000000" pitchFamily="2" charset="2"/>
              </a:rPr>
              <a:t> </a:t>
            </a:r>
            <a:r>
              <a:rPr lang="vi-VN" sz="2500" smtClean="0"/>
              <a:t>Các </a:t>
            </a:r>
            <a:r>
              <a:rPr lang="vi-VN" sz="2500"/>
              <a:t>động vật ăn sinh vật tự dưỡng</a:t>
            </a:r>
            <a:r>
              <a:rPr lang="vi-VN" sz="2500"/>
              <a:t> </a:t>
            </a:r>
            <a:r>
              <a:rPr lang="en-US" sz="2500" smtClean="0">
                <a:sym typeface="Wingdings" panose="05000000000000000000" pitchFamily="2" charset="2"/>
              </a:rPr>
              <a:t></a:t>
            </a:r>
            <a:r>
              <a:rPr lang="vi-VN" sz="2500"/>
              <a:t> Các động vật ăn </a:t>
            </a:r>
            <a:r>
              <a:rPr lang="vi-VN" sz="2500"/>
              <a:t>động </a:t>
            </a:r>
            <a:r>
              <a:rPr lang="vi-VN" sz="2500" smtClean="0"/>
              <a:t>vật.</a:t>
            </a:r>
            <a:r>
              <a:rPr lang="en-US" sz="2500" smtClean="0"/>
              <a:t> </a:t>
            </a:r>
            <a:r>
              <a:rPr lang="vi-VN" sz="2500" smtClean="0"/>
              <a:t>Ví </a:t>
            </a:r>
            <a:r>
              <a:rPr lang="vi-VN" sz="2500"/>
              <a:t>dụ: Cây ngô</a:t>
            </a:r>
            <a:r>
              <a:rPr lang="vi-VN" sz="2500"/>
              <a:t> </a:t>
            </a:r>
            <a:r>
              <a:rPr lang="en-US" sz="2500" smtClean="0">
                <a:sym typeface="Wingdings" panose="05000000000000000000" pitchFamily="2" charset="2"/>
              </a:rPr>
              <a:t></a:t>
            </a:r>
            <a:r>
              <a:rPr lang="vi-VN" sz="2500"/>
              <a:t> Sâu ăn lá ngô</a:t>
            </a:r>
            <a:r>
              <a:rPr lang="vi-VN" sz="2500"/>
              <a:t> </a:t>
            </a:r>
            <a:r>
              <a:rPr lang="en-US" sz="2500" smtClean="0">
                <a:sym typeface="Wingdings" panose="05000000000000000000" pitchFamily="2" charset="2"/>
              </a:rPr>
              <a:t></a:t>
            </a:r>
            <a:r>
              <a:rPr lang="vi-VN" sz="2500"/>
              <a:t> Nhái</a:t>
            </a:r>
            <a:r>
              <a:rPr lang="vi-VN" sz="2500"/>
              <a:t> </a:t>
            </a:r>
            <a:r>
              <a:rPr lang="en-US" sz="2500" smtClean="0">
                <a:sym typeface="Wingdings" panose="05000000000000000000" pitchFamily="2" charset="2"/>
              </a:rPr>
              <a:t></a:t>
            </a:r>
            <a:r>
              <a:rPr lang="vi-VN" sz="2500"/>
              <a:t> Rắn hổ mang</a:t>
            </a:r>
            <a:r>
              <a:rPr lang="vi-VN" sz="2500"/>
              <a:t> </a:t>
            </a:r>
            <a:r>
              <a:rPr lang="en-US" sz="2500" smtClean="0">
                <a:sym typeface="Wingdings" panose="05000000000000000000" pitchFamily="2" charset="2"/>
              </a:rPr>
              <a:t></a:t>
            </a:r>
            <a:r>
              <a:rPr lang="vi-VN" sz="2500"/>
              <a:t> Diều hâu.</a:t>
            </a:r>
          </a:p>
          <a:p>
            <a:pPr marL="800100" lvl="1" indent="-342900" algn="just">
              <a:buFont typeface="Arial" panose="020B0604020202020204" pitchFamily="34" charset="0"/>
              <a:buChar char="•"/>
            </a:pPr>
            <a:r>
              <a:rPr lang="vi-VN" sz="2500" smtClean="0"/>
              <a:t>Chuỗi </a:t>
            </a:r>
            <a:r>
              <a:rPr lang="vi-VN" sz="2500"/>
              <a:t>thức ăn gồm: Các sinh vật phân giải mùn bã hữu cơ</a:t>
            </a:r>
            <a:r>
              <a:rPr lang="vi-VN" sz="2500"/>
              <a:t> </a:t>
            </a:r>
            <a:r>
              <a:rPr lang="en-US" sz="2500" smtClean="0">
                <a:sym typeface="Wingdings" panose="05000000000000000000" pitchFamily="2" charset="2"/>
              </a:rPr>
              <a:t></a:t>
            </a:r>
            <a:r>
              <a:rPr lang="vi-VN" sz="2500"/>
              <a:t> Các động vật ăn sinh vật phân giải</a:t>
            </a:r>
            <a:r>
              <a:rPr lang="vi-VN" sz="2500"/>
              <a:t> </a:t>
            </a:r>
            <a:r>
              <a:rPr lang="en-US" sz="2500" smtClean="0">
                <a:sym typeface="Wingdings" panose="05000000000000000000" pitchFamily="2" charset="2"/>
              </a:rPr>
              <a:t></a:t>
            </a:r>
            <a:r>
              <a:rPr lang="vi-VN" sz="2500"/>
              <a:t> Các động vật ăn </a:t>
            </a:r>
            <a:r>
              <a:rPr lang="vi-VN" sz="2500"/>
              <a:t>động </a:t>
            </a:r>
            <a:r>
              <a:rPr lang="vi-VN" sz="2500" smtClean="0"/>
              <a:t>vật.</a:t>
            </a:r>
            <a:r>
              <a:rPr lang="en-US" sz="2500" smtClean="0"/>
              <a:t> </a:t>
            </a:r>
            <a:r>
              <a:rPr lang="vi-VN" sz="2500" smtClean="0"/>
              <a:t>Ví </a:t>
            </a:r>
            <a:r>
              <a:rPr lang="vi-VN" sz="2500"/>
              <a:t>dụ: Mùn bã hữu cơ</a:t>
            </a:r>
            <a:r>
              <a:rPr lang="vi-VN" sz="2500"/>
              <a:t> </a:t>
            </a:r>
            <a:r>
              <a:rPr lang="en-US" sz="2500" smtClean="0">
                <a:sym typeface="Wingdings" panose="05000000000000000000" pitchFamily="2" charset="2"/>
              </a:rPr>
              <a:t></a:t>
            </a:r>
            <a:r>
              <a:rPr lang="vi-VN" sz="2500"/>
              <a:t> Ấu trùng ăn mùn</a:t>
            </a:r>
            <a:r>
              <a:rPr lang="vi-VN" sz="2500"/>
              <a:t> </a:t>
            </a:r>
            <a:r>
              <a:rPr lang="en-US" sz="2500" smtClean="0">
                <a:sym typeface="Wingdings" panose="05000000000000000000" pitchFamily="2" charset="2"/>
              </a:rPr>
              <a:t></a:t>
            </a:r>
            <a:r>
              <a:rPr lang="vi-VN" sz="2500"/>
              <a:t> Giáp xác</a:t>
            </a:r>
            <a:r>
              <a:rPr lang="vi-VN" sz="2500"/>
              <a:t> </a:t>
            </a:r>
            <a:r>
              <a:rPr lang="en-US" sz="2500" smtClean="0">
                <a:sym typeface="Wingdings" panose="05000000000000000000" pitchFamily="2" charset="2"/>
              </a:rPr>
              <a:t></a:t>
            </a:r>
            <a:r>
              <a:rPr lang="vi-VN" sz="2500"/>
              <a:t> Cá rô</a:t>
            </a:r>
            <a:r>
              <a:rPr lang="vi-VN" sz="2500"/>
              <a:t> </a:t>
            </a:r>
            <a:r>
              <a:rPr lang="en-US" sz="2500" smtClean="0">
                <a:sym typeface="Wingdings" panose="05000000000000000000" pitchFamily="2" charset="2"/>
              </a:rPr>
              <a:t></a:t>
            </a:r>
            <a:r>
              <a:rPr lang="vi-VN" sz="2500"/>
              <a:t> Chim bói </a:t>
            </a:r>
            <a:r>
              <a:rPr lang="vi-VN" sz="2500"/>
              <a:t>cá</a:t>
            </a:r>
            <a:r>
              <a:rPr lang="vi-VN" sz="2500" smtClean="0"/>
              <a:t>.</a:t>
            </a:r>
            <a:endParaRPr lang="vi-VN" sz="2500"/>
          </a:p>
        </p:txBody>
      </p:sp>
    </p:spTree>
    <p:extLst>
      <p:ext uri="{BB962C8B-B14F-4D97-AF65-F5344CB8AC3E}">
        <p14:creationId xmlns:p14="http://schemas.microsoft.com/office/powerpoint/2010/main" val="3187051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36</a:t>
            </a:fld>
            <a:endParaRPr lang="en-US"/>
          </a:p>
        </p:txBody>
      </p:sp>
      <p:sp>
        <p:nvSpPr>
          <p:cNvPr id="6" name="TextBox 5"/>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7" name="TextBox 6"/>
          <p:cNvSpPr txBox="1"/>
          <p:nvPr/>
        </p:nvSpPr>
        <p:spPr>
          <a:xfrm>
            <a:off x="968990" y="1083059"/>
            <a:ext cx="8434317"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16/ Cấu trúc dinh dưỡng của hệ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5" name="TextBox 4"/>
          <p:cNvSpPr txBox="1"/>
          <p:nvPr/>
        </p:nvSpPr>
        <p:spPr>
          <a:xfrm>
            <a:off x="832513" y="1924334"/>
            <a:ext cx="10331356" cy="1815882"/>
          </a:xfrm>
          <a:prstGeom prst="rect">
            <a:avLst/>
          </a:prstGeom>
          <a:noFill/>
        </p:spPr>
        <p:txBody>
          <a:bodyPr wrap="square" rtlCol="0">
            <a:spAutoFit/>
          </a:bodyPr>
          <a:lstStyle/>
          <a:p>
            <a:pPr algn="just"/>
            <a:r>
              <a:rPr lang="vi-VN" sz="2800"/>
              <a:t>- Lưới thức ăn trong một quần xã gồm nhiều chuỗi thức ăn có nhiều mắt xích chung.</a:t>
            </a:r>
          </a:p>
          <a:p>
            <a:pPr algn="just"/>
            <a:r>
              <a:rPr lang="vi-VN" sz="2800"/>
              <a:t>- Quần xã sinh vật càng đa dạng về thành phần loài thì lưới thức ăn trong quần xã càng phức </a:t>
            </a:r>
            <a:r>
              <a:rPr lang="vi-VN" sz="2800"/>
              <a:t>tạp</a:t>
            </a:r>
            <a:r>
              <a:rPr lang="vi-VN" sz="2800" smtClean="0"/>
              <a:t>.</a:t>
            </a:r>
            <a:endParaRPr lang="vi-VN" sz="2800"/>
          </a:p>
        </p:txBody>
      </p:sp>
    </p:spTree>
    <p:extLst>
      <p:ext uri="{BB962C8B-B14F-4D97-AF65-F5344CB8AC3E}">
        <p14:creationId xmlns:p14="http://schemas.microsoft.com/office/powerpoint/2010/main" val="163444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37</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8434317"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16/ Cấu trúc dinh dưỡng của hệ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pic>
        <p:nvPicPr>
          <p:cNvPr id="16386" name="Picture 2" descr="Photobu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989" y="1883391"/>
            <a:ext cx="4708479" cy="416256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Photobuc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278" y="1714865"/>
            <a:ext cx="4558351" cy="492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8520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38</a:t>
            </a:fld>
            <a:endParaRPr lang="en-US"/>
          </a:p>
        </p:txBody>
      </p:sp>
      <p:sp>
        <p:nvSpPr>
          <p:cNvPr id="27" name="Text Box 6"/>
          <p:cNvSpPr txBox="1">
            <a:spLocks noChangeArrowheads="1"/>
          </p:cNvSpPr>
          <p:nvPr/>
        </p:nvSpPr>
        <p:spPr bwMode="auto">
          <a:xfrm>
            <a:off x="1724217" y="2511496"/>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Cây gỗ</a:t>
            </a:r>
          </a:p>
        </p:txBody>
      </p:sp>
      <p:sp>
        <p:nvSpPr>
          <p:cNvPr id="28" name="Text Box 7"/>
          <p:cNvSpPr txBox="1">
            <a:spLocks noChangeArrowheads="1"/>
          </p:cNvSpPr>
          <p:nvPr/>
        </p:nvSpPr>
        <p:spPr bwMode="auto">
          <a:xfrm>
            <a:off x="1730567" y="3792608"/>
            <a:ext cx="1536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Cây Cỏ</a:t>
            </a:r>
          </a:p>
        </p:txBody>
      </p:sp>
      <p:sp>
        <p:nvSpPr>
          <p:cNvPr id="29" name="Text Box 8"/>
          <p:cNvSpPr txBox="1">
            <a:spLocks noChangeArrowheads="1"/>
          </p:cNvSpPr>
          <p:nvPr/>
        </p:nvSpPr>
        <p:spPr bwMode="auto">
          <a:xfrm>
            <a:off x="2956117" y="3089346"/>
            <a:ext cx="1627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solidFill>
                  <a:srgbClr val="FF0000"/>
                </a:solidFill>
              </a:rPr>
              <a:t>Sâu ăn lá</a:t>
            </a:r>
          </a:p>
        </p:txBody>
      </p:sp>
      <p:sp>
        <p:nvSpPr>
          <p:cNvPr id="30" name="Text Box 9"/>
          <p:cNvSpPr txBox="1">
            <a:spLocks noChangeArrowheads="1"/>
          </p:cNvSpPr>
          <p:nvPr/>
        </p:nvSpPr>
        <p:spPr bwMode="auto">
          <a:xfrm>
            <a:off x="4951605" y="2486096"/>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solidFill>
                  <a:srgbClr val="FF0000"/>
                </a:solidFill>
              </a:rPr>
              <a:t>Cầy</a:t>
            </a:r>
          </a:p>
        </p:txBody>
      </p:sp>
      <p:sp>
        <p:nvSpPr>
          <p:cNvPr id="31" name="Text Box 10"/>
          <p:cNvSpPr txBox="1">
            <a:spLocks noChangeArrowheads="1"/>
          </p:cNvSpPr>
          <p:nvPr/>
        </p:nvSpPr>
        <p:spPr bwMode="auto">
          <a:xfrm>
            <a:off x="4875405" y="3444946"/>
            <a:ext cx="1503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Bọ ngựa</a:t>
            </a:r>
          </a:p>
        </p:txBody>
      </p:sp>
      <p:sp>
        <p:nvSpPr>
          <p:cNvPr id="32" name="Text Box 11"/>
          <p:cNvSpPr txBox="1">
            <a:spLocks noChangeArrowheads="1"/>
          </p:cNvSpPr>
          <p:nvPr/>
        </p:nvSpPr>
        <p:spPr bwMode="auto">
          <a:xfrm>
            <a:off x="4875405" y="4130746"/>
            <a:ext cx="1503362"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Chuột</a:t>
            </a:r>
          </a:p>
        </p:txBody>
      </p:sp>
      <p:sp>
        <p:nvSpPr>
          <p:cNvPr id="33" name="Text Box 12"/>
          <p:cNvSpPr txBox="1">
            <a:spLocks noChangeArrowheads="1"/>
          </p:cNvSpPr>
          <p:nvPr/>
        </p:nvSpPr>
        <p:spPr bwMode="auto">
          <a:xfrm>
            <a:off x="6820092" y="2213046"/>
            <a:ext cx="1503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Đại bàng</a:t>
            </a:r>
          </a:p>
        </p:txBody>
      </p:sp>
      <p:sp>
        <p:nvSpPr>
          <p:cNvPr id="34" name="Text Box 13"/>
          <p:cNvSpPr txBox="1">
            <a:spLocks noChangeArrowheads="1"/>
          </p:cNvSpPr>
          <p:nvPr/>
        </p:nvSpPr>
        <p:spPr bwMode="auto">
          <a:xfrm>
            <a:off x="6869305" y="3032196"/>
            <a:ext cx="1503362"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Hổ</a:t>
            </a:r>
          </a:p>
        </p:txBody>
      </p:sp>
      <p:sp>
        <p:nvSpPr>
          <p:cNvPr id="35" name="Text Box 14"/>
          <p:cNvSpPr txBox="1">
            <a:spLocks noChangeArrowheads="1"/>
          </p:cNvSpPr>
          <p:nvPr/>
        </p:nvSpPr>
        <p:spPr bwMode="auto">
          <a:xfrm>
            <a:off x="6910580" y="3854521"/>
            <a:ext cx="1503362"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solidFill>
                  <a:srgbClr val="FF0000"/>
                </a:solidFill>
              </a:rPr>
              <a:t>Rắn</a:t>
            </a:r>
          </a:p>
        </p:txBody>
      </p:sp>
      <p:sp>
        <p:nvSpPr>
          <p:cNvPr id="36" name="Text Box 15"/>
          <p:cNvSpPr txBox="1">
            <a:spLocks noChangeArrowheads="1"/>
          </p:cNvSpPr>
          <p:nvPr/>
        </p:nvSpPr>
        <p:spPr bwMode="auto">
          <a:xfrm>
            <a:off x="8469505" y="3102046"/>
            <a:ext cx="15033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Vi sinh vật</a:t>
            </a:r>
          </a:p>
        </p:txBody>
      </p:sp>
      <p:sp>
        <p:nvSpPr>
          <p:cNvPr id="37" name="Line 16"/>
          <p:cNvSpPr>
            <a:spLocks noChangeShapeType="1"/>
          </p:cNvSpPr>
          <p:nvPr/>
        </p:nvSpPr>
        <p:spPr bwMode="auto">
          <a:xfrm>
            <a:off x="2830705" y="2828996"/>
            <a:ext cx="381000" cy="3413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17"/>
          <p:cNvSpPr>
            <a:spLocks noChangeShapeType="1"/>
          </p:cNvSpPr>
          <p:nvPr/>
        </p:nvSpPr>
        <p:spPr bwMode="auto">
          <a:xfrm flipV="1">
            <a:off x="2830705" y="3513208"/>
            <a:ext cx="381000" cy="4794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18"/>
          <p:cNvSpPr>
            <a:spLocks noChangeShapeType="1"/>
          </p:cNvSpPr>
          <p:nvPr/>
        </p:nvSpPr>
        <p:spPr bwMode="auto">
          <a:xfrm flipV="1">
            <a:off x="4486467" y="2828996"/>
            <a:ext cx="706438" cy="615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 name="Line 19"/>
          <p:cNvSpPr>
            <a:spLocks noChangeShapeType="1"/>
          </p:cNvSpPr>
          <p:nvPr/>
        </p:nvSpPr>
        <p:spPr bwMode="auto">
          <a:xfrm flipV="1">
            <a:off x="5954905" y="2417833"/>
            <a:ext cx="914400" cy="2063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Line 20"/>
          <p:cNvSpPr>
            <a:spLocks noChangeShapeType="1"/>
          </p:cNvSpPr>
          <p:nvPr/>
        </p:nvSpPr>
        <p:spPr bwMode="auto">
          <a:xfrm>
            <a:off x="4507105" y="3457646"/>
            <a:ext cx="457200" cy="1365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Line 21"/>
          <p:cNvSpPr>
            <a:spLocks noChangeShapeType="1"/>
          </p:cNvSpPr>
          <p:nvPr/>
        </p:nvSpPr>
        <p:spPr bwMode="auto">
          <a:xfrm>
            <a:off x="4486467" y="3444946"/>
            <a:ext cx="630238" cy="889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22"/>
          <p:cNvSpPr>
            <a:spLocks noChangeShapeType="1"/>
          </p:cNvSpPr>
          <p:nvPr/>
        </p:nvSpPr>
        <p:spPr bwMode="auto">
          <a:xfrm>
            <a:off x="6259705" y="3717996"/>
            <a:ext cx="990600" cy="2746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23"/>
          <p:cNvSpPr>
            <a:spLocks noChangeShapeType="1"/>
          </p:cNvSpPr>
          <p:nvPr/>
        </p:nvSpPr>
        <p:spPr bwMode="auto">
          <a:xfrm flipV="1">
            <a:off x="6107305" y="4129158"/>
            <a:ext cx="1143000" cy="2730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24"/>
          <p:cNvSpPr>
            <a:spLocks noChangeShapeType="1"/>
          </p:cNvSpPr>
          <p:nvPr/>
        </p:nvSpPr>
        <p:spPr bwMode="auto">
          <a:xfrm>
            <a:off x="5878705" y="2760733"/>
            <a:ext cx="1447800" cy="5476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26"/>
          <p:cNvSpPr>
            <a:spLocks noChangeShapeType="1"/>
          </p:cNvSpPr>
          <p:nvPr/>
        </p:nvSpPr>
        <p:spPr bwMode="auto">
          <a:xfrm>
            <a:off x="8240905" y="2554358"/>
            <a:ext cx="457200" cy="615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27"/>
          <p:cNvSpPr>
            <a:spLocks noChangeShapeType="1"/>
          </p:cNvSpPr>
          <p:nvPr/>
        </p:nvSpPr>
        <p:spPr bwMode="auto">
          <a:xfrm>
            <a:off x="7936105" y="3308421"/>
            <a:ext cx="685800" cy="68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28"/>
          <p:cNvSpPr>
            <a:spLocks noChangeShapeType="1"/>
          </p:cNvSpPr>
          <p:nvPr/>
        </p:nvSpPr>
        <p:spPr bwMode="auto">
          <a:xfrm flipV="1">
            <a:off x="8088505" y="3513208"/>
            <a:ext cx="762000" cy="6159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TextBox 48"/>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50" name="TextBox 49"/>
          <p:cNvSpPr txBox="1"/>
          <p:nvPr/>
        </p:nvSpPr>
        <p:spPr>
          <a:xfrm>
            <a:off x="968990" y="1083059"/>
            <a:ext cx="8434317"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16/ Cấu trúc dinh dưỡng của hệ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Tree>
    <p:extLst>
      <p:ext uri="{BB962C8B-B14F-4D97-AF65-F5344CB8AC3E}">
        <p14:creationId xmlns:p14="http://schemas.microsoft.com/office/powerpoint/2010/main" val="223495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checkerboard(across)">
                                      <p:cBhvr>
                                        <p:cTn id="10" dur="500"/>
                                        <p:tgtEl>
                                          <p:spTgt spid="3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checkerboard(across)">
                                      <p:cBhvr>
                                        <p:cTn id="13" dur="500"/>
                                        <p:tgtEl>
                                          <p:spTgt spid="2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checkerboard(across)">
                                      <p:cBhvr>
                                        <p:cTn id="16" dur="500"/>
                                        <p:tgtEl>
                                          <p:spTgt spid="42"/>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checkerboard(across)">
                                      <p:cBhvr>
                                        <p:cTn id="19" dur="500"/>
                                        <p:tgtEl>
                                          <p:spTgt spid="32"/>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checkerboard(across)">
                                      <p:cBhvr>
                                        <p:cTn id="22" dur="500"/>
                                        <p:tgtEl>
                                          <p:spTgt spid="44"/>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checkerboard(across)">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1"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slide(fromBottom)">
                                      <p:cBhvr>
                                        <p:cTn id="30" dur="500"/>
                                        <p:tgtEl>
                                          <p:spTgt spid="27"/>
                                        </p:tgtEl>
                                      </p:cBhvr>
                                    </p:animEffect>
                                  </p:childTnLst>
                                </p:cTn>
                              </p:par>
                              <p:par>
                                <p:cTn id="31" presetID="12" presetClass="entr" presetSubtype="4" fill="hold" grpId="1"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slide(fromBottom)">
                                      <p:cBhvr>
                                        <p:cTn id="33" dur="500"/>
                                        <p:tgtEl>
                                          <p:spTgt spid="37"/>
                                        </p:tgtEl>
                                      </p:cBhvr>
                                    </p:animEffect>
                                  </p:childTnLst>
                                </p:cTn>
                              </p:par>
                              <p:par>
                                <p:cTn id="34" presetID="12" presetClass="entr" presetSubtype="4" fill="hold" grpId="1"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slide(fromBottom)">
                                      <p:cBhvr>
                                        <p:cTn id="36" dur="500"/>
                                        <p:tgtEl>
                                          <p:spTgt spid="29"/>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slide(fromBottom)">
                                      <p:cBhvr>
                                        <p:cTn id="39" dur="500"/>
                                        <p:tgtEl>
                                          <p:spTgt spid="41"/>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slide(fromBottom)">
                                      <p:cBhvr>
                                        <p:cTn id="42" dur="500"/>
                                        <p:tgtEl>
                                          <p:spTgt spid="31"/>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slide(fromBottom)">
                                      <p:cBhvr>
                                        <p:cTn id="45" dur="500"/>
                                        <p:tgtEl>
                                          <p:spTgt spid="43"/>
                                        </p:tgtEl>
                                      </p:cBhvr>
                                    </p:animEffect>
                                  </p:childTnLst>
                                </p:cTn>
                              </p:par>
                              <p:par>
                                <p:cTn id="46" presetID="12" presetClass="entr" presetSubtype="4" fill="hold" grpId="1"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slide(fromBottom)">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2" nodeType="click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par>
                                <p:cTn id="55" presetID="2" presetClass="entr" presetSubtype="4" fill="hold" grpId="2"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par>
                                <p:cTn id="59" presetID="2" presetClass="entr" presetSubtype="4" fill="hold" grpId="2"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500" fill="hold"/>
                                        <p:tgtEl>
                                          <p:spTgt spid="39"/>
                                        </p:tgtEl>
                                        <p:attrNameLst>
                                          <p:attrName>ppt_x</p:attrName>
                                        </p:attrNameLst>
                                      </p:cBhvr>
                                      <p:tavLst>
                                        <p:tav tm="0">
                                          <p:val>
                                            <p:strVal val="#ppt_x"/>
                                          </p:val>
                                        </p:tav>
                                        <p:tav tm="100000">
                                          <p:val>
                                            <p:strVal val="#ppt_x"/>
                                          </p:val>
                                        </p:tav>
                                      </p:tavLst>
                                    </p:anim>
                                    <p:anim calcmode="lin" valueType="num">
                                      <p:cBhvr additive="base">
                                        <p:cTn id="66" dur="500" fill="hold"/>
                                        <p:tgtEl>
                                          <p:spTgt spid="3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ppt_x"/>
                                          </p:val>
                                        </p:tav>
                                        <p:tav tm="100000">
                                          <p:val>
                                            <p:strVal val="#ppt_x"/>
                                          </p:val>
                                        </p:tav>
                                      </p:tavLst>
                                    </p:anim>
                                    <p:anim calcmode="lin" valueType="num">
                                      <p:cBhvr additive="base">
                                        <p:cTn id="70" dur="500" fill="hold"/>
                                        <p:tgtEl>
                                          <p:spTgt spid="3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 calcmode="lin" valueType="num">
                                      <p:cBhvr additive="base">
                                        <p:cTn id="73" dur="500" fill="hold"/>
                                        <p:tgtEl>
                                          <p:spTgt spid="45"/>
                                        </p:tgtEl>
                                        <p:attrNameLst>
                                          <p:attrName>ppt_x</p:attrName>
                                        </p:attrNameLst>
                                      </p:cBhvr>
                                      <p:tavLst>
                                        <p:tav tm="0">
                                          <p:val>
                                            <p:strVal val="#ppt_x"/>
                                          </p:val>
                                        </p:tav>
                                        <p:tav tm="100000">
                                          <p:val>
                                            <p:strVal val="#ppt_x"/>
                                          </p:val>
                                        </p:tav>
                                      </p:tavLst>
                                    </p:anim>
                                    <p:anim calcmode="lin" valueType="num">
                                      <p:cBhvr additive="base">
                                        <p:cTn id="74" dur="500" fill="hold"/>
                                        <p:tgtEl>
                                          <p:spTgt spid="4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fill="hold"/>
                                        <p:tgtEl>
                                          <p:spTgt spid="34"/>
                                        </p:tgtEl>
                                        <p:attrNameLst>
                                          <p:attrName>ppt_x</p:attrName>
                                        </p:attrNameLst>
                                      </p:cBhvr>
                                      <p:tavLst>
                                        <p:tav tm="0">
                                          <p:val>
                                            <p:strVal val="#ppt_x"/>
                                          </p:val>
                                        </p:tav>
                                        <p:tav tm="100000">
                                          <p:val>
                                            <p:strVal val="#ppt_x"/>
                                          </p:val>
                                        </p:tav>
                                      </p:tavLst>
                                    </p:anim>
                                    <p:anim calcmode="lin" valueType="num">
                                      <p:cBhvr additive="base">
                                        <p:cTn id="7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3"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down)">
                                      <p:cBhvr>
                                        <p:cTn id="83" dur="500"/>
                                        <p:tgtEl>
                                          <p:spTgt spid="27"/>
                                        </p:tgtEl>
                                      </p:cBhvr>
                                    </p:animEffect>
                                  </p:childTnLst>
                                </p:cTn>
                              </p:par>
                              <p:par>
                                <p:cTn id="84" presetID="22" presetClass="entr" presetSubtype="4" fill="hold" grpId="3"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down)">
                                      <p:cBhvr>
                                        <p:cTn id="86" dur="500"/>
                                        <p:tgtEl>
                                          <p:spTgt spid="37"/>
                                        </p:tgtEl>
                                      </p:cBhvr>
                                    </p:animEffect>
                                  </p:childTnLst>
                                </p:cTn>
                              </p:par>
                              <p:par>
                                <p:cTn id="87" presetID="22" presetClass="entr" presetSubtype="4" fill="hold" grpId="3"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down)">
                                      <p:cBhvr>
                                        <p:cTn id="89" dur="500"/>
                                        <p:tgtEl>
                                          <p:spTgt spid="29"/>
                                        </p:tgtEl>
                                      </p:cBhvr>
                                    </p:animEffect>
                                  </p:childTnLst>
                                </p:cTn>
                              </p:par>
                              <p:par>
                                <p:cTn id="90" presetID="22" presetClass="entr" presetSubtype="4" fill="hold" grpId="1" nodeType="with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wipe(down)">
                                      <p:cBhvr>
                                        <p:cTn id="92" dur="500"/>
                                        <p:tgtEl>
                                          <p:spTgt spid="39"/>
                                        </p:tgtEl>
                                      </p:cBhvr>
                                    </p:animEffect>
                                  </p:childTnLst>
                                </p:cTn>
                              </p:par>
                              <p:par>
                                <p:cTn id="93" presetID="22" presetClass="entr" presetSubtype="4" fill="hold" grpId="1"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wipe(down)">
                                      <p:cBhvr>
                                        <p:cTn id="95" dur="500"/>
                                        <p:tgtEl>
                                          <p:spTgt spid="3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down)">
                                      <p:cBhvr>
                                        <p:cTn id="98" dur="500"/>
                                        <p:tgtEl>
                                          <p:spTgt spid="40"/>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down)">
                                      <p:cBhvr>
                                        <p:cTn id="101" dur="500"/>
                                        <p:tgtEl>
                                          <p:spTgt spid="33"/>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blinds(horizontal)">
                                      <p:cBhvr>
                                        <p:cTn id="106" dur="500"/>
                                        <p:tgtEl>
                                          <p:spTgt spid="28"/>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blinds(horizontal)">
                                      <p:cBhvr>
                                        <p:cTn id="109" dur="500"/>
                                        <p:tgtEl>
                                          <p:spTgt spid="38"/>
                                        </p:tgtEl>
                                      </p:cBhvr>
                                    </p:animEffect>
                                  </p:childTnLst>
                                </p:cTn>
                              </p:par>
                              <p:par>
                                <p:cTn id="110" presetID="3" presetClass="entr" presetSubtype="10" fill="hold" grpId="1"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blinds(horizontal)">
                                      <p:cBhvr>
                                        <p:cTn id="112" dur="500"/>
                                        <p:tgtEl>
                                          <p:spTgt spid="41"/>
                                        </p:tgtEl>
                                      </p:cBhvr>
                                    </p:animEffect>
                                  </p:childTnLst>
                                </p:cTn>
                              </p:par>
                              <p:par>
                                <p:cTn id="113" presetID="3" presetClass="entr" presetSubtype="10" fill="hold" grpId="1"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blinds(horizontal)">
                                      <p:cBhvr>
                                        <p:cTn id="115" dur="500"/>
                                        <p:tgtEl>
                                          <p:spTgt spid="42"/>
                                        </p:tgtEl>
                                      </p:cBhvr>
                                    </p:animEffect>
                                  </p:childTnLst>
                                </p:cTn>
                              </p:par>
                              <p:par>
                                <p:cTn id="116" presetID="3" presetClass="entr" presetSubtype="10" fill="hold" grpId="2" nodeType="with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blinds(horizontal)">
                                      <p:cBhvr>
                                        <p:cTn id="118" dur="500"/>
                                        <p:tgtEl>
                                          <p:spTgt spid="39"/>
                                        </p:tgtEl>
                                      </p:cBhvr>
                                    </p:animEffect>
                                  </p:childTnLst>
                                </p:cTn>
                              </p:par>
                              <p:par>
                                <p:cTn id="119" presetID="3" presetClass="entr" presetSubtype="10" fill="hold" grpId="1" nodeType="with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blinds(horizontal)">
                                      <p:cBhvr>
                                        <p:cTn id="121" dur="500"/>
                                        <p:tgtEl>
                                          <p:spTgt spid="31"/>
                                        </p:tgtEl>
                                      </p:cBhvr>
                                    </p:animEffect>
                                  </p:childTnLst>
                                </p:cTn>
                              </p:par>
                              <p:par>
                                <p:cTn id="122" presetID="3" presetClass="entr" presetSubtype="10" fill="hold" grpId="1" nodeType="with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blinds(horizontal)">
                                      <p:cBhvr>
                                        <p:cTn id="124" dur="500"/>
                                        <p:tgtEl>
                                          <p:spTgt spid="32"/>
                                        </p:tgtEl>
                                      </p:cBhvr>
                                    </p:animEffect>
                                  </p:childTnLst>
                                </p:cTn>
                              </p:par>
                              <p:par>
                                <p:cTn id="125" presetID="3" presetClass="entr" presetSubtype="10" fill="hold" grpId="1"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blinds(horizontal)">
                                      <p:cBhvr>
                                        <p:cTn id="127" dur="500"/>
                                        <p:tgtEl>
                                          <p:spTgt spid="44"/>
                                        </p:tgtEl>
                                      </p:cBhvr>
                                    </p:animEffect>
                                  </p:childTnLst>
                                </p:cTn>
                              </p:par>
                              <p:par>
                                <p:cTn id="128" presetID="3" presetClass="entr" presetSubtype="10" fill="hold" grpId="1" nodeType="with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blinds(horizontal)">
                                      <p:cBhvr>
                                        <p:cTn id="130" dur="500"/>
                                        <p:tgtEl>
                                          <p:spTgt spid="43"/>
                                        </p:tgtEl>
                                      </p:cBhvr>
                                    </p:animEffect>
                                  </p:childTnLst>
                                </p:cTn>
                              </p:par>
                              <p:par>
                                <p:cTn id="131" presetID="3" presetClass="entr" presetSubtype="10" fill="hold" grpId="1" nodeType="with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blinds(horizontal)">
                                      <p:cBhvr>
                                        <p:cTn id="133" dur="500"/>
                                        <p:tgtEl>
                                          <p:spTgt spid="45"/>
                                        </p:tgtEl>
                                      </p:cBhvr>
                                    </p:animEffect>
                                  </p:childTnLst>
                                </p:cTn>
                              </p:par>
                              <p:par>
                                <p:cTn id="134" presetID="3" presetClass="entr" presetSubtype="10" fill="hold" grpId="1" nodeType="with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blinds(horizontal)">
                                      <p:cBhvr>
                                        <p:cTn id="136" dur="500"/>
                                        <p:tgtEl>
                                          <p:spTgt spid="40"/>
                                        </p:tgtEl>
                                      </p:cBhvr>
                                    </p:animEffect>
                                  </p:childTnLst>
                                </p:cTn>
                              </p:par>
                              <p:par>
                                <p:cTn id="137" presetID="3" presetClass="entr" presetSubtype="10" fill="hold" grpId="1" nodeType="with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blinds(horizontal)">
                                      <p:cBhvr>
                                        <p:cTn id="139" dur="500"/>
                                        <p:tgtEl>
                                          <p:spTgt spid="34"/>
                                        </p:tgtEl>
                                      </p:cBhvr>
                                    </p:animEffect>
                                  </p:childTnLst>
                                </p:cTn>
                              </p:par>
                              <p:par>
                                <p:cTn id="140" presetID="3" presetClass="entr" presetSubtype="10" fill="hold" grpId="2" nodeType="with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blinds(horizontal)">
                                      <p:cBhvr>
                                        <p:cTn id="142" dur="500"/>
                                        <p:tgtEl>
                                          <p:spTgt spid="35"/>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blinds(horizontal)">
                                      <p:cBhvr>
                                        <p:cTn id="145" dur="500"/>
                                        <p:tgtEl>
                                          <p:spTgt spid="48"/>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47"/>
                                        </p:tgtEl>
                                        <p:attrNameLst>
                                          <p:attrName>style.visibility</p:attrName>
                                        </p:attrNameLst>
                                      </p:cBhvr>
                                      <p:to>
                                        <p:strVal val="visible"/>
                                      </p:to>
                                    </p:set>
                                    <p:animEffect transition="in" filter="blinds(horizontal)">
                                      <p:cBhvr>
                                        <p:cTn id="148" dur="500"/>
                                        <p:tgtEl>
                                          <p:spTgt spid="47"/>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blinds(horizontal)">
                                      <p:cBhvr>
                                        <p:cTn id="151" dur="500"/>
                                        <p:tgtEl>
                                          <p:spTgt spid="46"/>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blinds(horizontal)">
                                      <p:cBhvr>
                                        <p:cTn id="1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7" grpId="2"/>
      <p:bldP spid="27" grpId="3"/>
      <p:bldP spid="28" grpId="0"/>
      <p:bldP spid="29" grpId="0"/>
      <p:bldP spid="29" grpId="1"/>
      <p:bldP spid="29" grpId="2"/>
      <p:bldP spid="29" grpId="3"/>
      <p:bldP spid="30" grpId="0"/>
      <p:bldP spid="30" grpId="1"/>
      <p:bldP spid="31" grpId="0"/>
      <p:bldP spid="31" grpId="1"/>
      <p:bldP spid="32" grpId="0"/>
      <p:bldP spid="32" grpId="1"/>
      <p:bldP spid="33" grpId="0"/>
      <p:bldP spid="34" grpId="0"/>
      <p:bldP spid="34" grpId="1"/>
      <p:bldP spid="35" grpId="0"/>
      <p:bldP spid="35" grpId="1"/>
      <p:bldP spid="35" grpId="2"/>
      <p:bldP spid="36" grpId="0"/>
      <p:bldP spid="37" grpId="0" animBg="1"/>
      <p:bldP spid="37" grpId="1" animBg="1"/>
      <p:bldP spid="37" grpId="2" animBg="1"/>
      <p:bldP spid="37" grpId="3" animBg="1"/>
      <p:bldP spid="38" grpId="0" animBg="1"/>
      <p:bldP spid="39" grpId="0" animBg="1"/>
      <p:bldP spid="39" grpId="1" animBg="1"/>
      <p:bldP spid="39" grpId="2"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7" grpId="0" animBg="1"/>
      <p:bldP spid="4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39</a:t>
            </a:fld>
            <a:endParaRPr lang="en-US"/>
          </a:p>
        </p:txBody>
      </p:sp>
      <p:sp>
        <p:nvSpPr>
          <p:cNvPr id="5" name="TextBox 4"/>
          <p:cNvSpPr txBox="1"/>
          <p:nvPr/>
        </p:nvSpPr>
        <p:spPr>
          <a:xfrm>
            <a:off x="890380" y="1729390"/>
            <a:ext cx="10740788" cy="4832092"/>
          </a:xfrm>
          <a:prstGeom prst="rect">
            <a:avLst/>
          </a:prstGeom>
          <a:noFill/>
        </p:spPr>
        <p:txBody>
          <a:bodyPr wrap="square" rtlCol="0">
            <a:spAutoFit/>
          </a:bodyPr>
          <a:lstStyle/>
          <a:p>
            <a:pPr algn="just"/>
            <a:r>
              <a:rPr lang="vi-VN" sz="2800" b="1" i="1" u="sng" smtClean="0"/>
              <a:t>Bậc </a:t>
            </a:r>
            <a:r>
              <a:rPr lang="vi-VN" sz="2800" b="1" i="1" u="sng"/>
              <a:t>dinh dưỡng:</a:t>
            </a:r>
            <a:endParaRPr lang="vi-VN" sz="2800"/>
          </a:p>
          <a:p>
            <a:pPr algn="just"/>
            <a:r>
              <a:rPr lang="vi-VN" sz="2800"/>
              <a:t>- Trong 1 lưới thức ăn, tập hợp các loài sinh vật có cùng mức dinh dưỡng hợp thành một bậc dinh dưỡng.</a:t>
            </a:r>
          </a:p>
          <a:p>
            <a:pPr algn="just"/>
            <a:r>
              <a:rPr lang="vi-VN" sz="2800"/>
              <a:t>- Trong quần xã có nhiều bậc dinh dưỡng:</a:t>
            </a:r>
          </a:p>
          <a:p>
            <a:pPr algn="just"/>
            <a:r>
              <a:rPr lang="vi-VN" sz="2800"/>
              <a:t>   + Bậc dinh dưỡng cấp 1 (sinh vật sản xuất): sinh vật tự dưỡng</a:t>
            </a:r>
          </a:p>
          <a:p>
            <a:pPr algn="just"/>
            <a:r>
              <a:rPr lang="vi-VN" sz="2800"/>
              <a:t>   + Bậc dinh dưỡng cấp 2 (sinh vật tiêu thụ bậc 1): động vật ăn sinh vật sản xuất</a:t>
            </a:r>
          </a:p>
          <a:p>
            <a:pPr algn="just"/>
            <a:r>
              <a:rPr lang="vi-VN" sz="2800"/>
              <a:t>   + Bậc dinh dưỡng câp 3 (sinh vật tiêu thụ bậc 2): động vật ăn sinh vật tiêu thụ bậc 1</a:t>
            </a:r>
          </a:p>
          <a:p>
            <a:pPr algn="just"/>
            <a:r>
              <a:rPr lang="vi-VN" sz="2800"/>
              <a:t>   + Bậc dinh dưỡng cấp 4, cấp 5 (sinh vật tiêu thụ bậc 3, bậc 4):</a:t>
            </a:r>
          </a:p>
          <a:p>
            <a:pPr algn="just"/>
            <a:r>
              <a:rPr lang="vi-VN" sz="2800"/>
              <a:t>   + Bậc dinh dưỡng cấp cao nhất: bậc cuối cùng trong chuỗi thức </a:t>
            </a:r>
            <a:r>
              <a:rPr lang="vi-VN" sz="2800"/>
              <a:t>ăn</a:t>
            </a:r>
            <a:r>
              <a:rPr lang="vi-VN" sz="2800" smtClean="0"/>
              <a:t>.</a:t>
            </a:r>
            <a:endParaRPr lang="vi-VN" sz="2800"/>
          </a:p>
        </p:txBody>
      </p:sp>
      <p:sp>
        <p:nvSpPr>
          <p:cNvPr id="6" name="TextBox 5"/>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7" name="TextBox 6"/>
          <p:cNvSpPr txBox="1"/>
          <p:nvPr/>
        </p:nvSpPr>
        <p:spPr>
          <a:xfrm>
            <a:off x="968990" y="1083059"/>
            <a:ext cx="8434317"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16/ Cấu trúc dinh dưỡng của hệ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Tree>
    <p:extLst>
      <p:ext uri="{BB962C8B-B14F-4D97-AF65-F5344CB8AC3E}">
        <p14:creationId xmlns:p14="http://schemas.microsoft.com/office/powerpoint/2010/main" val="280574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4</a:t>
            </a:fld>
            <a:endParaRPr lang="en-US"/>
          </a:p>
        </p:txBody>
      </p:sp>
      <p:sp>
        <p:nvSpPr>
          <p:cNvPr id="5" name="Rectangle 4"/>
          <p:cNvSpPr txBox="1">
            <a:spLocks noChangeArrowheads="1"/>
          </p:cNvSpPr>
          <p:nvPr/>
        </p:nvSpPr>
        <p:spPr>
          <a:xfrm>
            <a:off x="731156" y="646540"/>
            <a:ext cx="10702802" cy="2014774"/>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nSpc>
                <a:spcPct val="80000"/>
              </a:lnSpc>
              <a:buFontTx/>
              <a:buNone/>
            </a:pPr>
            <a:r>
              <a:rPr lang="en-US" altLang="en-US" sz="2800" smtClean="0">
                <a:latin typeface="Times New Roman" panose="02020603050405020304" pitchFamily="18" charset="0"/>
                <a:cs typeface="Times New Roman" panose="02020603050405020304" pitchFamily="18" charset="0"/>
              </a:rPr>
              <a:t>Câu 1: Những thành phần vô sinh và hữu sinh có trong hệ sinh thái rừng?</a:t>
            </a:r>
          </a:p>
          <a:p>
            <a:pPr marL="0" indent="0">
              <a:lnSpc>
                <a:spcPct val="80000"/>
              </a:lnSpc>
              <a:buFontTx/>
              <a:buNone/>
            </a:pPr>
            <a:r>
              <a:rPr lang="en-US" altLang="en-US" sz="2800" smtClean="0">
                <a:latin typeface="Times New Roman" panose="02020603050405020304" pitchFamily="18" charset="0"/>
                <a:cs typeface="Times New Roman" panose="02020603050405020304" pitchFamily="18" charset="0"/>
              </a:rPr>
              <a:t>Câu 2: Lá và cành cây mục là thức ăn của những sinh vật nào?</a:t>
            </a:r>
          </a:p>
          <a:p>
            <a:pPr marL="0" indent="0">
              <a:lnSpc>
                <a:spcPct val="80000"/>
              </a:lnSpc>
              <a:buFontTx/>
              <a:buNone/>
            </a:pPr>
            <a:r>
              <a:rPr lang="en-US" altLang="en-US" sz="2800" smtClean="0">
                <a:latin typeface="Times New Roman" panose="02020603050405020304" pitchFamily="18" charset="0"/>
                <a:cs typeface="Times New Roman" panose="02020603050405020304" pitchFamily="18" charset="0"/>
              </a:rPr>
              <a:t>Câu 3: Cây rừng có ý nghĩa như thế nào đối với động vật rừng?</a:t>
            </a:r>
          </a:p>
          <a:p>
            <a:pPr marL="0" indent="0">
              <a:lnSpc>
                <a:spcPct val="80000"/>
              </a:lnSpc>
              <a:buFontTx/>
              <a:buNone/>
            </a:pPr>
            <a:r>
              <a:rPr lang="en-US" altLang="en-US" sz="2800" smtClean="0">
                <a:latin typeface="Times New Roman" panose="02020603050405020304" pitchFamily="18" charset="0"/>
                <a:cs typeface="Times New Roman" panose="02020603050405020304" pitchFamily="18" charset="0"/>
              </a:rPr>
              <a:t>Câu 4: Động vật rừng có ý nghĩa như thế nào tới thực vật.</a:t>
            </a:r>
            <a:endParaRPr lang="en-US" altLang="en-US" sz="2800">
              <a:latin typeface="Times New Roman" panose="02020603050405020304" pitchFamily="18" charset="0"/>
              <a:cs typeface="Times New Roman" panose="02020603050405020304" pitchFamily="18" charset="0"/>
            </a:endParaRPr>
          </a:p>
        </p:txBody>
      </p:sp>
      <p:sp>
        <p:nvSpPr>
          <p:cNvPr id="6" name="Rectangle 5"/>
          <p:cNvSpPr txBox="1">
            <a:spLocks noChangeArrowheads="1"/>
          </p:cNvSpPr>
          <p:nvPr/>
        </p:nvSpPr>
        <p:spPr>
          <a:xfrm>
            <a:off x="731156" y="2811439"/>
            <a:ext cx="10579972" cy="312365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FontTx/>
              <a:buNone/>
            </a:pPr>
            <a:r>
              <a:rPr lang="en-US" altLang="en-US" sz="2800" b="1" smtClean="0">
                <a:latin typeface="Times New Roman" panose="02020603050405020304" pitchFamily="18" charset="0"/>
                <a:cs typeface="Times New Roman" panose="02020603050405020304" pitchFamily="18" charset="0"/>
              </a:rPr>
              <a:t>Câu 1:</a:t>
            </a:r>
          </a:p>
          <a:p>
            <a:pPr marL="0" indent="0" algn="just">
              <a:buFontTx/>
              <a:buChar char="-"/>
            </a:pPr>
            <a:r>
              <a:rPr lang="en-US" altLang="en-US" sz="2800" smtClean="0">
                <a:latin typeface="Times New Roman" panose="02020603050405020304" pitchFamily="18" charset="0"/>
                <a:cs typeface="Times New Roman" panose="02020603050405020304" pitchFamily="18" charset="0"/>
              </a:rPr>
              <a:t>Thành phần vô sinh: Đất, nước, không khí…</a:t>
            </a:r>
          </a:p>
          <a:p>
            <a:pPr marL="0" indent="0" algn="just">
              <a:buFontTx/>
              <a:buChar char="-"/>
            </a:pPr>
            <a:r>
              <a:rPr lang="en-US" altLang="en-US" sz="2800" smtClean="0">
                <a:latin typeface="Times New Roman" panose="02020603050405020304" pitchFamily="18" charset="0"/>
                <a:cs typeface="Times New Roman" panose="02020603050405020304" pitchFamily="18" charset="0"/>
              </a:rPr>
              <a:t>Thành phần hữu sinh: Động vật, thực vật, nấm…</a:t>
            </a:r>
          </a:p>
          <a:p>
            <a:pPr marL="0" indent="0" algn="just">
              <a:buFontTx/>
              <a:buNone/>
            </a:pPr>
            <a:r>
              <a:rPr lang="en-US" altLang="en-US" sz="2800" b="1" smtClean="0">
                <a:latin typeface="Times New Roman" panose="02020603050405020304" pitchFamily="18" charset="0"/>
                <a:cs typeface="Times New Roman" panose="02020603050405020304" pitchFamily="18" charset="0"/>
              </a:rPr>
              <a:t>Câu 2:</a:t>
            </a:r>
            <a:r>
              <a:rPr lang="en-US" altLang="en-US" sz="2800" smtClean="0">
                <a:latin typeface="Times New Roman" panose="02020603050405020304" pitchFamily="18" charset="0"/>
                <a:cs typeface="Times New Roman" panose="02020603050405020304" pitchFamily="18" charset="0"/>
              </a:rPr>
              <a:t>  Lá và cành cây mục là thức ăn của vi khuẩn, nấm, giun đất…</a:t>
            </a:r>
          </a:p>
          <a:p>
            <a:pPr marL="0" indent="0" algn="just">
              <a:buFontTx/>
              <a:buNone/>
            </a:pPr>
            <a:r>
              <a:rPr lang="en-US" altLang="en-US" sz="2800" b="1" smtClean="0">
                <a:latin typeface="Times New Roman" panose="02020603050405020304" pitchFamily="18" charset="0"/>
                <a:cs typeface="Times New Roman" panose="02020603050405020304" pitchFamily="18" charset="0"/>
              </a:rPr>
              <a:t>Câu 3:</a:t>
            </a:r>
            <a:r>
              <a:rPr lang="en-US" altLang="en-US" sz="2800" smtClean="0">
                <a:latin typeface="Times New Roman" panose="02020603050405020304" pitchFamily="18" charset="0"/>
                <a:cs typeface="Times New Roman" panose="02020603050405020304" pitchFamily="18" charset="0"/>
              </a:rPr>
              <a:t> Cây rừng là thức ăn và nơi ở của động vật</a:t>
            </a:r>
          </a:p>
          <a:p>
            <a:pPr marL="0" indent="0" algn="just">
              <a:buFontTx/>
              <a:buNone/>
            </a:pPr>
            <a:r>
              <a:rPr lang="en-US" altLang="en-US" sz="2800" b="1" smtClean="0">
                <a:latin typeface="Times New Roman" panose="02020603050405020304" pitchFamily="18" charset="0"/>
                <a:cs typeface="Times New Roman" panose="02020603050405020304" pitchFamily="18" charset="0"/>
              </a:rPr>
              <a:t>Câu 4</a:t>
            </a:r>
            <a:r>
              <a:rPr lang="en-US" altLang="en-US" sz="2800" smtClean="0">
                <a:latin typeface="Times New Roman" panose="02020603050405020304" pitchFamily="18" charset="0"/>
                <a:cs typeface="Times New Roman" panose="02020603050405020304" pitchFamily="18" charset="0"/>
              </a:rPr>
              <a:t>: Động vật ăn thực vật, giúp thụ phấn cho thực vật và cung cấp phân bón cho thực vật.</a:t>
            </a:r>
          </a:p>
        </p:txBody>
      </p:sp>
    </p:spTree>
    <p:extLst>
      <p:ext uri="{BB962C8B-B14F-4D97-AF65-F5344CB8AC3E}">
        <p14:creationId xmlns:p14="http://schemas.microsoft.com/office/powerpoint/2010/main" val="399329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iterate type="lt">
                                    <p:tmPct val="5000"/>
                                  </p:iterate>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iterate type="lt">
                                    <p:tmPct val="5000"/>
                                  </p:iterate>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iterate type="lt">
                                    <p:tmPct val="5000"/>
                                  </p:iterate>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p:cTn id="31"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0" presetClass="entr" presetSubtype="0" fill="hold" grpId="0" nodeType="clickEffect">
                                  <p:stCondLst>
                                    <p:cond delay="0"/>
                                  </p:stCondLst>
                                  <p:iterate type="lt">
                                    <p:tmPct val="10000"/>
                                  </p:iterate>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1000"/>
                                        <p:tgtEl>
                                          <p:spTgt spid="6">
                                            <p:txEl>
                                              <p:pRg st="0" end="0"/>
                                            </p:txEl>
                                          </p:spTgt>
                                        </p:tgtEl>
                                      </p:cBhvr>
                                    </p:animEffect>
                                    <p:anim calcmode="lin" valueType="num">
                                      <p:cBhvr>
                                        <p:cTn id="40" dur="1000" fill="hold"/>
                                        <p:tgtEl>
                                          <p:spTgt spid="6">
                                            <p:txEl>
                                              <p:pRg st="0" end="0"/>
                                            </p:txEl>
                                          </p:spTgt>
                                        </p:tgtEl>
                                        <p:attrNameLst>
                                          <p:attrName>ppt_x</p:attrName>
                                        </p:attrNameLst>
                                      </p:cBhvr>
                                      <p:tavLst>
                                        <p:tav tm="0">
                                          <p:val>
                                            <p:strVal val="#ppt_x-.1"/>
                                          </p:val>
                                        </p:tav>
                                        <p:tav tm="100000">
                                          <p:val>
                                            <p:strVal val="#ppt_x"/>
                                          </p:val>
                                        </p:tav>
                                      </p:tavLst>
                                    </p:anim>
                                    <p:anim calcmode="lin" valueType="num">
                                      <p:cBhvr>
                                        <p:cTn id="41" dur="10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0" presetClass="entr" presetSubtype="0" fill="hold" grpId="0" nodeType="clickEffect">
                                  <p:stCondLst>
                                    <p:cond delay="0"/>
                                  </p:stCondLst>
                                  <p:iterate type="lt">
                                    <p:tmPct val="10000"/>
                                  </p:iterate>
                                  <p:childTnLst>
                                    <p:set>
                                      <p:cBhvr>
                                        <p:cTn id="45" dur="1" fill="hold">
                                          <p:stCondLst>
                                            <p:cond delay="0"/>
                                          </p:stCondLst>
                                        </p:cTn>
                                        <p:tgtEl>
                                          <p:spTgt spid="6">
                                            <p:txEl>
                                              <p:pRg st="1" end="1"/>
                                            </p:txEl>
                                          </p:spTgt>
                                        </p:tgtEl>
                                        <p:attrNameLst>
                                          <p:attrName>style.visibility</p:attrName>
                                        </p:attrNameLst>
                                      </p:cBhvr>
                                      <p:to>
                                        <p:strVal val="visible"/>
                                      </p:to>
                                    </p:set>
                                    <p:animEffect transition="in" filter="fade">
                                      <p:cBhvr>
                                        <p:cTn id="46" dur="1000"/>
                                        <p:tgtEl>
                                          <p:spTgt spid="6">
                                            <p:txEl>
                                              <p:pRg st="1" end="1"/>
                                            </p:txEl>
                                          </p:spTgt>
                                        </p:tgtEl>
                                      </p:cBhvr>
                                    </p:animEffect>
                                    <p:anim calcmode="lin" valueType="num">
                                      <p:cBhvr>
                                        <p:cTn id="47" dur="1000" fill="hold"/>
                                        <p:tgtEl>
                                          <p:spTgt spid="6">
                                            <p:txEl>
                                              <p:pRg st="1" end="1"/>
                                            </p:txEl>
                                          </p:spTgt>
                                        </p:tgtEl>
                                        <p:attrNameLst>
                                          <p:attrName>ppt_x</p:attrName>
                                        </p:attrNameLst>
                                      </p:cBhvr>
                                      <p:tavLst>
                                        <p:tav tm="0">
                                          <p:val>
                                            <p:strVal val="#ppt_x-.1"/>
                                          </p:val>
                                        </p:tav>
                                        <p:tav tm="100000">
                                          <p:val>
                                            <p:strVal val="#ppt_x"/>
                                          </p:val>
                                        </p:tav>
                                      </p:tavLst>
                                    </p:anim>
                                    <p:anim calcmode="lin" valueType="num">
                                      <p:cBhvr>
                                        <p:cTn id="48" dur="10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0" presetClass="entr" presetSubtype="0" fill="hold" grpId="0" nodeType="clickEffect">
                                  <p:stCondLst>
                                    <p:cond delay="0"/>
                                  </p:stCondLst>
                                  <p:iterate type="lt">
                                    <p:tmPct val="10000"/>
                                  </p:iterate>
                                  <p:childTnLst>
                                    <p:set>
                                      <p:cBhvr>
                                        <p:cTn id="52" dur="1" fill="hold">
                                          <p:stCondLst>
                                            <p:cond delay="0"/>
                                          </p:stCondLst>
                                        </p:cTn>
                                        <p:tgtEl>
                                          <p:spTgt spid="6">
                                            <p:txEl>
                                              <p:pRg st="2" end="2"/>
                                            </p:txEl>
                                          </p:spTgt>
                                        </p:tgtEl>
                                        <p:attrNameLst>
                                          <p:attrName>style.visibility</p:attrName>
                                        </p:attrNameLst>
                                      </p:cBhvr>
                                      <p:to>
                                        <p:strVal val="visible"/>
                                      </p:to>
                                    </p:set>
                                    <p:animEffect transition="in" filter="fade">
                                      <p:cBhvr>
                                        <p:cTn id="53" dur="1000"/>
                                        <p:tgtEl>
                                          <p:spTgt spid="6">
                                            <p:txEl>
                                              <p:pRg st="2" end="2"/>
                                            </p:txEl>
                                          </p:spTgt>
                                        </p:tgtEl>
                                      </p:cBhvr>
                                    </p:animEffect>
                                    <p:anim calcmode="lin" valueType="num">
                                      <p:cBhvr>
                                        <p:cTn id="54" dur="1000" fill="hold"/>
                                        <p:tgtEl>
                                          <p:spTgt spid="6">
                                            <p:txEl>
                                              <p:pRg st="2" end="2"/>
                                            </p:txEl>
                                          </p:spTgt>
                                        </p:tgtEl>
                                        <p:attrNameLst>
                                          <p:attrName>ppt_x</p:attrName>
                                        </p:attrNameLst>
                                      </p:cBhvr>
                                      <p:tavLst>
                                        <p:tav tm="0">
                                          <p:val>
                                            <p:strVal val="#ppt_x-.1"/>
                                          </p:val>
                                        </p:tav>
                                        <p:tav tm="100000">
                                          <p:val>
                                            <p:strVal val="#ppt_x"/>
                                          </p:val>
                                        </p:tav>
                                      </p:tavLst>
                                    </p:anim>
                                    <p:anim calcmode="lin" valueType="num">
                                      <p:cBhvr>
                                        <p:cTn id="55" dur="10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0" presetClass="entr" presetSubtype="0" fill="hold" grpId="0" nodeType="clickEffect">
                                  <p:stCondLst>
                                    <p:cond delay="0"/>
                                  </p:stCondLst>
                                  <p:iterate type="lt">
                                    <p:tmPct val="10000"/>
                                  </p:iterate>
                                  <p:childTnLst>
                                    <p:set>
                                      <p:cBhvr>
                                        <p:cTn id="59" dur="1" fill="hold">
                                          <p:stCondLst>
                                            <p:cond delay="0"/>
                                          </p:stCondLst>
                                        </p:cTn>
                                        <p:tgtEl>
                                          <p:spTgt spid="6">
                                            <p:txEl>
                                              <p:pRg st="3" end="3"/>
                                            </p:txEl>
                                          </p:spTgt>
                                        </p:tgtEl>
                                        <p:attrNameLst>
                                          <p:attrName>style.visibility</p:attrName>
                                        </p:attrNameLst>
                                      </p:cBhvr>
                                      <p:to>
                                        <p:strVal val="visible"/>
                                      </p:to>
                                    </p:set>
                                    <p:animEffect transition="in" filter="fade">
                                      <p:cBhvr>
                                        <p:cTn id="60" dur="1000"/>
                                        <p:tgtEl>
                                          <p:spTgt spid="6">
                                            <p:txEl>
                                              <p:pRg st="3" end="3"/>
                                            </p:txEl>
                                          </p:spTgt>
                                        </p:tgtEl>
                                      </p:cBhvr>
                                    </p:animEffect>
                                    <p:anim calcmode="lin" valueType="num">
                                      <p:cBhvr>
                                        <p:cTn id="61" dur="1000" fill="hold"/>
                                        <p:tgtEl>
                                          <p:spTgt spid="6">
                                            <p:txEl>
                                              <p:pRg st="3" end="3"/>
                                            </p:txEl>
                                          </p:spTgt>
                                        </p:tgtEl>
                                        <p:attrNameLst>
                                          <p:attrName>ppt_x</p:attrName>
                                        </p:attrNameLst>
                                      </p:cBhvr>
                                      <p:tavLst>
                                        <p:tav tm="0">
                                          <p:val>
                                            <p:strVal val="#ppt_x-.1"/>
                                          </p:val>
                                        </p:tav>
                                        <p:tav tm="100000">
                                          <p:val>
                                            <p:strVal val="#ppt_x"/>
                                          </p:val>
                                        </p:tav>
                                      </p:tavLst>
                                    </p:anim>
                                    <p:anim calcmode="lin" valueType="num">
                                      <p:cBhvr>
                                        <p:cTn id="62" dur="10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0" presetClass="entr" presetSubtype="0" fill="hold" grpId="0" nodeType="clickEffect">
                                  <p:stCondLst>
                                    <p:cond delay="0"/>
                                  </p:stCondLst>
                                  <p:iterate type="lt">
                                    <p:tmPct val="10000"/>
                                  </p:iterate>
                                  <p:childTnLst>
                                    <p:set>
                                      <p:cBhvr>
                                        <p:cTn id="66" dur="1" fill="hold">
                                          <p:stCondLst>
                                            <p:cond delay="0"/>
                                          </p:stCondLst>
                                        </p:cTn>
                                        <p:tgtEl>
                                          <p:spTgt spid="6">
                                            <p:txEl>
                                              <p:pRg st="4" end="4"/>
                                            </p:txEl>
                                          </p:spTgt>
                                        </p:tgtEl>
                                        <p:attrNameLst>
                                          <p:attrName>style.visibility</p:attrName>
                                        </p:attrNameLst>
                                      </p:cBhvr>
                                      <p:to>
                                        <p:strVal val="visible"/>
                                      </p:to>
                                    </p:set>
                                    <p:animEffect transition="in" filter="fade">
                                      <p:cBhvr>
                                        <p:cTn id="67" dur="1000"/>
                                        <p:tgtEl>
                                          <p:spTgt spid="6">
                                            <p:txEl>
                                              <p:pRg st="4" end="4"/>
                                            </p:txEl>
                                          </p:spTgt>
                                        </p:tgtEl>
                                      </p:cBhvr>
                                    </p:animEffect>
                                    <p:anim calcmode="lin" valueType="num">
                                      <p:cBhvr>
                                        <p:cTn id="68" dur="1000" fill="hold"/>
                                        <p:tgtEl>
                                          <p:spTgt spid="6">
                                            <p:txEl>
                                              <p:pRg st="4" end="4"/>
                                            </p:txEl>
                                          </p:spTgt>
                                        </p:tgtEl>
                                        <p:attrNameLst>
                                          <p:attrName>ppt_x</p:attrName>
                                        </p:attrNameLst>
                                      </p:cBhvr>
                                      <p:tavLst>
                                        <p:tav tm="0">
                                          <p:val>
                                            <p:strVal val="#ppt_x-.1"/>
                                          </p:val>
                                        </p:tav>
                                        <p:tav tm="100000">
                                          <p:val>
                                            <p:strVal val="#ppt_x"/>
                                          </p:val>
                                        </p:tav>
                                      </p:tavLst>
                                    </p:anim>
                                    <p:anim calcmode="lin" valueType="num">
                                      <p:cBhvr>
                                        <p:cTn id="69" dur="10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0" presetClass="entr" presetSubtype="0" fill="hold" grpId="0" nodeType="clickEffect">
                                  <p:stCondLst>
                                    <p:cond delay="0"/>
                                  </p:stCondLst>
                                  <p:iterate type="lt">
                                    <p:tmPct val="10000"/>
                                  </p:iterate>
                                  <p:childTnLst>
                                    <p:set>
                                      <p:cBhvr>
                                        <p:cTn id="73" dur="1" fill="hold">
                                          <p:stCondLst>
                                            <p:cond delay="0"/>
                                          </p:stCondLst>
                                        </p:cTn>
                                        <p:tgtEl>
                                          <p:spTgt spid="6">
                                            <p:txEl>
                                              <p:pRg st="5" end="5"/>
                                            </p:txEl>
                                          </p:spTgt>
                                        </p:tgtEl>
                                        <p:attrNameLst>
                                          <p:attrName>style.visibility</p:attrName>
                                        </p:attrNameLst>
                                      </p:cBhvr>
                                      <p:to>
                                        <p:strVal val="visible"/>
                                      </p:to>
                                    </p:set>
                                    <p:animEffect transition="in" filter="fade">
                                      <p:cBhvr>
                                        <p:cTn id="74" dur="1000"/>
                                        <p:tgtEl>
                                          <p:spTgt spid="6">
                                            <p:txEl>
                                              <p:pRg st="5" end="5"/>
                                            </p:txEl>
                                          </p:spTgt>
                                        </p:tgtEl>
                                      </p:cBhvr>
                                    </p:animEffect>
                                    <p:anim calcmode="lin" valueType="num">
                                      <p:cBhvr>
                                        <p:cTn id="75" dur="1000" fill="hold"/>
                                        <p:tgtEl>
                                          <p:spTgt spid="6">
                                            <p:txEl>
                                              <p:pRg st="5" end="5"/>
                                            </p:txEl>
                                          </p:spTgt>
                                        </p:tgtEl>
                                        <p:attrNameLst>
                                          <p:attrName>ppt_x</p:attrName>
                                        </p:attrNameLst>
                                      </p:cBhvr>
                                      <p:tavLst>
                                        <p:tav tm="0">
                                          <p:val>
                                            <p:strVal val="#ppt_x-.1"/>
                                          </p:val>
                                        </p:tav>
                                        <p:tav tm="100000">
                                          <p:val>
                                            <p:strVal val="#ppt_x"/>
                                          </p:val>
                                        </p:tav>
                                      </p:tavLst>
                                    </p:anim>
                                    <p:anim calcmode="lin" valueType="num">
                                      <p:cBhvr>
                                        <p:cTn id="76" dur="10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40</a:t>
            </a:fld>
            <a:endParaRPr lang="en-US"/>
          </a:p>
        </p:txBody>
      </p:sp>
      <p:pic>
        <p:nvPicPr>
          <p:cNvPr id="17410" name="Picture 2" descr="Photobu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678" y="204716"/>
            <a:ext cx="6564573" cy="653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25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41</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10342138" cy="584775"/>
          </a:xfrm>
          <a:prstGeom prst="rect">
            <a:avLst/>
          </a:prstGeom>
          <a:noFill/>
        </p:spPr>
        <p:txBody>
          <a:bodyPr wrap="square" rtlCol="0">
            <a:spAutoFit/>
          </a:bodyPr>
          <a:lstStyle/>
          <a:p>
            <a:pPr algn="just"/>
            <a:r>
              <a:rPr lang="en-US" sz="3200" b="1" u="sng" smtClean="0">
                <a:solidFill>
                  <a:srgbClr val="002060"/>
                </a:solidFill>
                <a:latin typeface="UVN Ai Cap Nang" panose="02040803050506020204" pitchFamily="18" charset="0"/>
                <a:cs typeface="Times New Roman" panose="02020603050405020304" pitchFamily="18" charset="0"/>
              </a:rPr>
              <a:t>17/ Ý nghĩa của chuỗi thức ăn.</a:t>
            </a:r>
            <a:endParaRPr lang="en-US" sz="3200" b="1" u="sng">
              <a:solidFill>
                <a:srgbClr val="002060"/>
              </a:solidFill>
              <a:latin typeface="UVN Ai Cap Nang" panose="02040803050506020204" pitchFamily="18" charset="0"/>
              <a:cs typeface="Times New Roman" panose="02020603050405020304" pitchFamily="18" charset="0"/>
            </a:endParaRPr>
          </a:p>
        </p:txBody>
      </p:sp>
    </p:spTree>
    <p:extLst>
      <p:ext uri="{BB962C8B-B14F-4D97-AF65-F5344CB8AC3E}">
        <p14:creationId xmlns:p14="http://schemas.microsoft.com/office/powerpoint/2010/main" val="26028332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42</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18/ Tháp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846161" y="1787857"/>
            <a:ext cx="10464967" cy="3108543"/>
          </a:xfrm>
          <a:prstGeom prst="rect">
            <a:avLst/>
          </a:prstGeom>
          <a:noFill/>
        </p:spPr>
        <p:txBody>
          <a:bodyPr wrap="square" rtlCol="0">
            <a:spAutoFit/>
          </a:bodyPr>
          <a:lstStyle/>
          <a:p>
            <a:pPr algn="just"/>
            <a:r>
              <a:rPr lang="vi-VN" sz="2800"/>
              <a:t>- Tháp sinh thái bao gồm nhiều hình chữ nhật xếp chồng lên nhau, các hình chữ nhật có chiều cao bằng nhau, còn chiều dài thì khác nhau biểu thị độ lớn của mỗi bậc dinh dưỡng.</a:t>
            </a:r>
          </a:p>
          <a:p>
            <a:pPr algn="just"/>
            <a:r>
              <a:rPr lang="vi-VN" sz="2800"/>
              <a:t>- Tháp sinh thái được xây dựng trên cơ sở lưới thức ăn và bậc dinh dưỡng nhằm mô tả quan hệ dinh dưỡng giữa các loài trong quần xã.</a:t>
            </a:r>
          </a:p>
          <a:p>
            <a:pPr algn="just"/>
            <a:r>
              <a:rPr lang="vi-VN" sz="2800"/>
              <a:t>- Độ lớn của các bậc dinh dưỡng được xác định bằng số lượng cá thể, sinh khối hoặc năng lượng ở mỗi bậc dinh </a:t>
            </a:r>
            <a:r>
              <a:rPr lang="vi-VN" sz="2800"/>
              <a:t>dưỡng</a:t>
            </a:r>
            <a:r>
              <a:rPr lang="vi-VN" sz="2800" smtClean="0"/>
              <a:t>.</a:t>
            </a:r>
            <a:endParaRPr lang="vi-VN" sz="2800"/>
          </a:p>
        </p:txBody>
      </p:sp>
    </p:spTree>
    <p:extLst>
      <p:ext uri="{BB962C8B-B14F-4D97-AF65-F5344CB8AC3E}">
        <p14:creationId xmlns:p14="http://schemas.microsoft.com/office/powerpoint/2010/main" val="6182464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43</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18/ Tháp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1078173" y="1992573"/>
            <a:ext cx="10232955" cy="3539430"/>
          </a:xfrm>
          <a:prstGeom prst="rect">
            <a:avLst/>
          </a:prstGeom>
          <a:noFill/>
        </p:spPr>
        <p:txBody>
          <a:bodyPr wrap="square" rtlCol="0">
            <a:spAutoFit/>
          </a:bodyPr>
          <a:lstStyle/>
          <a:p>
            <a:pPr algn="just"/>
            <a:r>
              <a:rPr lang="vi-VN" sz="2800"/>
              <a:t>- Có ba loại tháp sinh thái:</a:t>
            </a:r>
          </a:p>
          <a:p>
            <a:pPr algn="just"/>
            <a:r>
              <a:rPr lang="en-US" sz="2800" smtClean="0"/>
              <a:t>	</a:t>
            </a:r>
            <a:r>
              <a:rPr lang="vi-VN" sz="2800" smtClean="0"/>
              <a:t>+ </a:t>
            </a:r>
            <a:r>
              <a:rPr lang="vi-VN" sz="2800"/>
              <a:t>Tháp số lượng: xây dựng dựa trên số lượng cá thể ở mỗi bậc dinh dưỡng.</a:t>
            </a:r>
          </a:p>
          <a:p>
            <a:pPr algn="just"/>
            <a:r>
              <a:rPr lang="en-US" sz="2800" smtClean="0"/>
              <a:t>	</a:t>
            </a:r>
            <a:r>
              <a:rPr lang="vi-VN" sz="2800" smtClean="0"/>
              <a:t>+ </a:t>
            </a:r>
            <a:r>
              <a:rPr lang="vi-VN" sz="2800"/>
              <a:t>Tháp sinh khối: xây dựng dựa trên tổng khối lượng của tất các sinh vật trên 1 đơn vị diện tích hay thể tích ở mỗi bậc dinh dưỡng.</a:t>
            </a:r>
          </a:p>
          <a:p>
            <a:pPr algn="just"/>
            <a:r>
              <a:rPr lang="en-US" sz="2800" smtClean="0"/>
              <a:t>	</a:t>
            </a:r>
            <a:r>
              <a:rPr lang="vi-VN" sz="2800" smtClean="0"/>
              <a:t>+ </a:t>
            </a:r>
            <a:r>
              <a:rPr lang="vi-VN" sz="2800"/>
              <a:t>Tháp năng lượng: xây dựng dựa trên số năng lượng được tích lũy trên 1 đơn vị diện tích hay thể tích, trong 1 đơn vị thời gian ở mỗi bậc dinh dưỡng à Tháp năng lượng là hoàn thiện </a:t>
            </a:r>
            <a:r>
              <a:rPr lang="vi-VN" sz="2800"/>
              <a:t>nhất</a:t>
            </a:r>
            <a:r>
              <a:rPr lang="vi-VN" sz="2800" smtClean="0"/>
              <a:t>.</a:t>
            </a:r>
            <a:endParaRPr lang="vi-VN" sz="2800"/>
          </a:p>
        </p:txBody>
      </p:sp>
    </p:spTree>
    <p:extLst>
      <p:ext uri="{BB962C8B-B14F-4D97-AF65-F5344CB8AC3E}">
        <p14:creationId xmlns:p14="http://schemas.microsoft.com/office/powerpoint/2010/main" val="3834621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44</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18/ Tháp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pic>
        <p:nvPicPr>
          <p:cNvPr id="20482" name="Picture 2" descr="Photobu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70" y="1729390"/>
            <a:ext cx="5972269" cy="470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461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45</a:t>
            </a:fld>
            <a:endParaRPr lang="en-US"/>
          </a:p>
        </p:txBody>
      </p:sp>
      <p:sp>
        <p:nvSpPr>
          <p:cNvPr id="5" name="TextBox 4"/>
          <p:cNvSpPr txBox="1"/>
          <p:nvPr/>
        </p:nvSpPr>
        <p:spPr>
          <a:xfrm>
            <a:off x="655092" y="436728"/>
            <a:ext cx="7356143"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II/ Chu trình sinh địa hoá:</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 Khái niệm:</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8" name="TextBox 7"/>
          <p:cNvSpPr txBox="1"/>
          <p:nvPr/>
        </p:nvSpPr>
        <p:spPr>
          <a:xfrm>
            <a:off x="498142" y="1911327"/>
            <a:ext cx="6475864" cy="3970318"/>
          </a:xfrm>
          <a:prstGeom prst="rect">
            <a:avLst/>
          </a:prstGeom>
          <a:noFill/>
        </p:spPr>
        <p:txBody>
          <a:bodyPr wrap="square" rtlCol="0">
            <a:spAutoFit/>
          </a:bodyPr>
          <a:lstStyle/>
          <a:p>
            <a:pPr algn="just"/>
            <a:r>
              <a:rPr lang="vi-VN" sz="2800" smtClean="0"/>
              <a:t>-</a:t>
            </a:r>
            <a:r>
              <a:rPr lang="vi-VN" sz="2800"/>
              <a:t> Chu trình sinh địa hoá là chu trình trao đổi các chất trong tự nhiên: các chất từ môi trường ngoài vào cơ thể, qua các bậc dinh dưỡng rồi từ cơ thể sinh vật truyền trở lại môi trường.</a:t>
            </a:r>
          </a:p>
          <a:p>
            <a:pPr algn="just"/>
            <a:r>
              <a:rPr lang="vi-VN" sz="2800"/>
              <a:t>- Một chu trình sinh địa hoá gồm có các phần: tổng hợp các chất, tuần hoàn vật chất trong tự nhiên, phân giải và lắng đọng một phần vật chất trong đất, </a:t>
            </a:r>
            <a:r>
              <a:rPr lang="vi-VN" sz="2800"/>
              <a:t>nước</a:t>
            </a:r>
            <a:r>
              <a:rPr lang="vi-VN" sz="2800" smtClean="0"/>
              <a:t>.</a:t>
            </a:r>
            <a:endParaRPr lang="vi-VN" sz="2800"/>
          </a:p>
        </p:txBody>
      </p:sp>
      <p:pic>
        <p:nvPicPr>
          <p:cNvPr id="21506" name="Picture 2" descr="https://sites.google.com/site/sinhhoc101112/_/rsrc/1437557471435/sinh-hoc/sinh-hoc-12/phan-vii-sinh-thai-hoc/chuong-iii-he-sinh-thai-sinh-quyen-va-bao-ve-moi-truong/bai44chutrinhsinhdhiahoavasinhquyen/Chu%20trinh%20sinh%20dia%20hoa.JPG?height=204&amp;width=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4852" y="1654669"/>
            <a:ext cx="4019007" cy="405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56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46</a:t>
            </a:fld>
            <a:endParaRPr lang="en-US"/>
          </a:p>
        </p:txBody>
      </p:sp>
      <p:sp>
        <p:nvSpPr>
          <p:cNvPr id="5" name="TextBox 4"/>
          <p:cNvSpPr txBox="1"/>
          <p:nvPr/>
        </p:nvSpPr>
        <p:spPr>
          <a:xfrm>
            <a:off x="655092" y="436728"/>
            <a:ext cx="7356143"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II/ Chu trình sinh địa hoá:</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 Khái niệm:</a:t>
            </a:r>
            <a:endParaRPr lang="en-US" sz="3200" b="1" u="sng">
              <a:solidFill>
                <a:srgbClr val="002060"/>
              </a:solidFill>
              <a:latin typeface="UVN Ai Cap Nang" panose="02040803050506020204" pitchFamily="18" charset="0"/>
              <a:cs typeface="Times New Roman" panose="02020603050405020304" pitchFamily="18" charset="0"/>
            </a:endParaRPr>
          </a:p>
        </p:txBody>
      </p:sp>
      <p:pic>
        <p:nvPicPr>
          <p:cNvPr id="22530" name="Picture 2" descr="https://sites.google.com/site/sinhhoc101112/_/rsrc/1437557471435/sinh-hoc/sinh-hoc-12/phan-vii-sinh-thai-hoc/chuong-iii-he-sinh-thai-sinh-quyen-va-bao-ve-moi-truong/bai44chutrinhsinhdhiahoavasinhquyen/2.GIF?height=240&amp;width=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91" y="1729390"/>
            <a:ext cx="5050369" cy="3811601"/>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s://sites.google.com/site/sinhhoc101112/_/rsrc/1437557471435/sinh-hoc/sinh-hoc-12/phan-vii-sinh-thai-hoc/chuong-iii-he-sinh-thai-sinh-quyen-va-bao-ve-moi-truong/bai44chutrinhsinhdhiahoavasinhquyen/3-chu%20trinh%20N.jpg.1322827638114.jpg?height=238&amp;width=3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704" y="1962363"/>
            <a:ext cx="4962335" cy="3725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053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47</a:t>
            </a:fld>
            <a:endParaRPr lang="en-US"/>
          </a:p>
        </p:txBody>
      </p:sp>
      <p:sp>
        <p:nvSpPr>
          <p:cNvPr id="5" name="TextBox 4"/>
          <p:cNvSpPr txBox="1"/>
          <p:nvPr/>
        </p:nvSpPr>
        <p:spPr>
          <a:xfrm>
            <a:off x="655092" y="436728"/>
            <a:ext cx="7356143"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II/ Chu trình sinh địa hoá:</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 Khái niệm:</a:t>
            </a:r>
            <a:endParaRPr lang="en-US" sz="3200" b="1" u="sng">
              <a:solidFill>
                <a:srgbClr val="002060"/>
              </a:solidFill>
              <a:latin typeface="UVN Ai Cap Nang" panose="02040803050506020204" pitchFamily="18" charset="0"/>
              <a:cs typeface="Times New Roman" panose="02020603050405020304" pitchFamily="18" charset="0"/>
            </a:endParaRPr>
          </a:p>
        </p:txBody>
      </p:sp>
      <p:pic>
        <p:nvPicPr>
          <p:cNvPr id="23554" name="Picture 2" descr="https://sites.google.com/site/sinhhoc101112/_/rsrc/1437557471435/sinh-hoc/sinh-hoc-12/phan-vii-sinh-thai-hoc/chuong-iii-he-sinh-thai-sinh-quyen-va-bao-ve-moi-truong/bai44chutrinhsinhdhiahoavasinhquyen/6-Chu%20trinh%20nuoc%20tren%20trai%20dat.jpg.1322827665899.jpg?height=170&amp;width=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833" y="2314165"/>
            <a:ext cx="5024704" cy="3287476"/>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s://sites.google.com/site/sinhhoc101112/_/rsrc/1437557471435/sinh-hoc/sinh-hoc-12/phan-vii-sinh-thai-hoc/chuong-iii-he-sinh-thai-sinh-quyen-va-bao-ve-moi-truong/bai44chutrinhsinhdhiahoavasinhquyen/5.GIF?height=273&amp;width=3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435" y="1375446"/>
            <a:ext cx="5251469" cy="450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192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48</a:t>
            </a:fld>
            <a:endParaRPr lang="en-US"/>
          </a:p>
        </p:txBody>
      </p:sp>
      <p:sp>
        <p:nvSpPr>
          <p:cNvPr id="5" name="TextBox 4"/>
          <p:cNvSpPr txBox="1"/>
          <p:nvPr/>
        </p:nvSpPr>
        <p:spPr>
          <a:xfrm>
            <a:off x="655092" y="436728"/>
            <a:ext cx="7356143"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II/ Chu trình sinh địa hoá:</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9935571"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2) Vòng tuần hoàn vật chất – Dòng năng lượng.</a:t>
            </a:r>
            <a:endParaRPr lang="en-US" sz="3200" b="1" u="sng">
              <a:solidFill>
                <a:srgbClr val="002060"/>
              </a:solidFill>
              <a:latin typeface="UVN Ai Cap Nang" panose="02040803050506020204" pitchFamily="18" charset="0"/>
              <a:cs typeface="Times New Roman" panose="02020603050405020304" pitchFamily="18" charset="0"/>
            </a:endParaRPr>
          </a:p>
        </p:txBody>
      </p:sp>
    </p:spTree>
    <p:extLst>
      <p:ext uri="{BB962C8B-B14F-4D97-AF65-F5344CB8AC3E}">
        <p14:creationId xmlns:p14="http://schemas.microsoft.com/office/powerpoint/2010/main" val="4170081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49</a:t>
            </a:fld>
            <a:endParaRPr lang="en-US"/>
          </a:p>
        </p:txBody>
      </p:sp>
      <p:sp>
        <p:nvSpPr>
          <p:cNvPr id="5" name="TextBox 4"/>
          <p:cNvSpPr txBox="1"/>
          <p:nvPr/>
        </p:nvSpPr>
        <p:spPr>
          <a:xfrm>
            <a:off x="655092" y="436728"/>
            <a:ext cx="7356143"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II/ Chu trình sinh địa hoá:</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6005015"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3) So sánh:</a:t>
            </a:r>
            <a:endParaRPr lang="en-US" sz="3200" b="1" u="sng">
              <a:solidFill>
                <a:srgbClr val="002060"/>
              </a:solidFill>
              <a:latin typeface="UVN Ai Cap Nang" panose="02040803050506020204" pitchFamily="18" charset="0"/>
              <a:cs typeface="Times New Roman" panose="02020603050405020304" pitchFamily="18" charset="0"/>
            </a:endParaRPr>
          </a:p>
        </p:txBody>
      </p:sp>
    </p:spTree>
    <p:extLst>
      <p:ext uri="{BB962C8B-B14F-4D97-AF65-F5344CB8AC3E}">
        <p14:creationId xmlns:p14="http://schemas.microsoft.com/office/powerpoint/2010/main" val="125907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5</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1" y="1083059"/>
            <a:ext cx="3753134"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 Khái niệm:</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1" y="1815152"/>
            <a:ext cx="10167582" cy="2246769"/>
          </a:xfrm>
          <a:prstGeom prst="rect">
            <a:avLst/>
          </a:prstGeom>
          <a:noFill/>
        </p:spPr>
        <p:txBody>
          <a:bodyPr wrap="square" rtlCol="0">
            <a:spAutoFit/>
          </a:bodyPr>
          <a:lstStyle/>
          <a:p>
            <a:pPr algn="just"/>
            <a:r>
              <a:rPr lang="vi-VN" sz="2800"/>
              <a:t>- Kích thước của một HST rất đa dạng:</a:t>
            </a:r>
          </a:p>
          <a:p>
            <a:pPr algn="just"/>
            <a:r>
              <a:rPr lang="vi-VN" sz="2800"/>
              <a:t>            + HST có thể nhỏ như 1 giọt nước ao; 1 bể </a:t>
            </a:r>
            <a:r>
              <a:rPr lang="vi-VN" sz="2800"/>
              <a:t>cá </a:t>
            </a:r>
            <a:r>
              <a:rPr lang="vi-VN" sz="2800" smtClean="0"/>
              <a:t>cảnh</a:t>
            </a:r>
            <a:r>
              <a:rPr lang="en-US" sz="2800" smtClean="0"/>
              <a:t>.</a:t>
            </a:r>
            <a:endParaRPr lang="vi-VN" sz="2800"/>
          </a:p>
          <a:p>
            <a:pPr algn="just"/>
            <a:r>
              <a:rPr lang="vi-VN" sz="2800"/>
              <a:t>            + HST lớn nhất là </a:t>
            </a:r>
            <a:r>
              <a:rPr lang="vi-VN" sz="2800"/>
              <a:t>Trái </a:t>
            </a:r>
            <a:r>
              <a:rPr lang="vi-VN" sz="2800" smtClean="0"/>
              <a:t>Đất</a:t>
            </a:r>
            <a:r>
              <a:rPr lang="en-US" sz="2800" smtClean="0"/>
              <a:t>.</a:t>
            </a:r>
            <a:endParaRPr lang="vi-VN" sz="2800"/>
          </a:p>
          <a:p>
            <a:pPr algn="just"/>
            <a:r>
              <a:rPr lang="vi-VN" sz="2800"/>
              <a:t>- Trong HST có sự gắn kết giữa các sinh vật với các NTST của môi trường tạo thành 1 chu trình sinh học hoàn </a:t>
            </a:r>
            <a:r>
              <a:rPr lang="vi-VN" sz="2800"/>
              <a:t>chỉnh</a:t>
            </a:r>
            <a:r>
              <a:rPr lang="vi-VN" sz="2800" smtClean="0"/>
              <a:t>.</a:t>
            </a:r>
            <a:endParaRPr lang="vi-VN" sz="2800"/>
          </a:p>
        </p:txBody>
      </p:sp>
    </p:spTree>
    <p:extLst>
      <p:ext uri="{BB962C8B-B14F-4D97-AF65-F5344CB8AC3E}">
        <p14:creationId xmlns:p14="http://schemas.microsoft.com/office/powerpoint/2010/main" val="3415653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50</a:t>
            </a:fld>
            <a:endParaRPr lang="en-US"/>
          </a:p>
        </p:txBody>
      </p:sp>
      <p:sp>
        <p:nvSpPr>
          <p:cNvPr id="5" name="TextBox 4"/>
          <p:cNvSpPr txBox="1"/>
          <p:nvPr/>
        </p:nvSpPr>
        <p:spPr>
          <a:xfrm>
            <a:off x="655092" y="436728"/>
            <a:ext cx="7356143"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II/ Chu trình sinh địa hoá:</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10342138" cy="584775"/>
          </a:xfrm>
          <a:prstGeom prst="rect">
            <a:avLst/>
          </a:prstGeom>
          <a:noFill/>
        </p:spPr>
        <p:txBody>
          <a:bodyPr wrap="square" rtlCol="0">
            <a:spAutoFit/>
          </a:bodyPr>
          <a:lstStyle/>
          <a:p>
            <a:pPr algn="just"/>
            <a:r>
              <a:rPr lang="en-US" sz="3200" b="1" u="sng" smtClean="0">
                <a:solidFill>
                  <a:srgbClr val="002060"/>
                </a:solidFill>
                <a:latin typeface="UVN Ai Cap Nang" panose="02040803050506020204" pitchFamily="18" charset="0"/>
                <a:cs typeface="Times New Roman" panose="02020603050405020304" pitchFamily="18" charset="0"/>
              </a:rPr>
              <a:t>4) Các hình thái kinh tế mà loài người đã trải qua:</a:t>
            </a:r>
            <a:endParaRPr lang="en-US" sz="3200" b="1" u="sng">
              <a:solidFill>
                <a:srgbClr val="002060"/>
              </a:solidFill>
              <a:latin typeface="UVN Ai Cap Nang" panose="02040803050506020204" pitchFamily="18" charset="0"/>
              <a:cs typeface="Times New Roman" panose="02020603050405020304" pitchFamily="18" charset="0"/>
            </a:endParaRPr>
          </a:p>
        </p:txBody>
      </p:sp>
    </p:spTree>
    <p:extLst>
      <p:ext uri="{BB962C8B-B14F-4D97-AF65-F5344CB8AC3E}">
        <p14:creationId xmlns:p14="http://schemas.microsoft.com/office/powerpoint/2010/main" val="3701085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51</a:t>
            </a:fld>
            <a:endParaRPr lang="en-US"/>
          </a:p>
        </p:txBody>
      </p:sp>
      <p:sp>
        <p:nvSpPr>
          <p:cNvPr id="5" name="TextBox 4"/>
          <p:cNvSpPr txBox="1"/>
          <p:nvPr/>
        </p:nvSpPr>
        <p:spPr>
          <a:xfrm>
            <a:off x="655092" y="436728"/>
            <a:ext cx="7356143"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II/ Chu trình sinh địa hoá:</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7765577"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5) Quá trình phát triển của con người:</a:t>
            </a:r>
            <a:endParaRPr lang="en-US" sz="3200" b="1" u="sng">
              <a:solidFill>
                <a:srgbClr val="002060"/>
              </a:solidFill>
              <a:latin typeface="UVN Ai Cap Nang" panose="02040803050506020204" pitchFamily="18" charset="0"/>
              <a:cs typeface="Times New Roman" panose="02020603050405020304" pitchFamily="18" charset="0"/>
            </a:endParaRPr>
          </a:p>
        </p:txBody>
      </p:sp>
    </p:spTree>
    <p:extLst>
      <p:ext uri="{BB962C8B-B14F-4D97-AF65-F5344CB8AC3E}">
        <p14:creationId xmlns:p14="http://schemas.microsoft.com/office/powerpoint/2010/main" val="1672278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52</a:t>
            </a:fld>
            <a:endParaRPr lang="en-US"/>
          </a:p>
        </p:txBody>
      </p:sp>
      <p:sp>
        <p:nvSpPr>
          <p:cNvPr id="5" name="Rectangle 4"/>
          <p:cNvSpPr/>
          <p:nvPr/>
        </p:nvSpPr>
        <p:spPr>
          <a:xfrm>
            <a:off x="1474611" y="592624"/>
            <a:ext cx="9515746" cy="2554545"/>
          </a:xfrm>
          <a:prstGeom prst="rect">
            <a:avLst/>
          </a:prstGeom>
          <a:noFill/>
        </p:spPr>
        <p:txBody>
          <a:bodyPr wrap="none" lIns="91440" tIns="45720" rIns="91440" bIns="45720">
            <a:spAutoFit/>
          </a:bodyPr>
          <a:lstStyle/>
          <a:p>
            <a:pPr algn="ctr"/>
            <a:r>
              <a:rPr lang="en-US" sz="8000" b="1" cap="none" spc="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UVN Bai Sau Nhe" panose="04030405020802020C03" pitchFamily="82" charset="0"/>
              </a:rPr>
              <a:t>Cảm ơn cô </a:t>
            </a:r>
            <a:r>
              <a:rPr lang="en-US" sz="80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UVN Bai Sau Nhe" panose="04030405020802020C03" pitchFamily="82" charset="0"/>
              </a:rPr>
              <a:t>và các bạn</a:t>
            </a:r>
          </a:p>
          <a:p>
            <a:pPr algn="ctr"/>
            <a:r>
              <a:rPr lang="en-US" sz="80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UVN Bai Sau Nhe" panose="04030405020802020C03" pitchFamily="82" charset="0"/>
              </a:rPr>
              <a:t>đã theo dõi.</a:t>
            </a:r>
            <a:endParaRPr lang="en-US" sz="8000"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UVN Bai Sau Nhe" panose="04030405020802020C03" pitchFamily="82" charset="0"/>
            </a:endParaRPr>
          </a:p>
        </p:txBody>
      </p:sp>
      <p:sp>
        <p:nvSpPr>
          <p:cNvPr id="6" name="TextBox 5"/>
          <p:cNvSpPr txBox="1"/>
          <p:nvPr/>
        </p:nvSpPr>
        <p:spPr>
          <a:xfrm>
            <a:off x="1474611" y="3971499"/>
            <a:ext cx="6482034" cy="1754326"/>
          </a:xfrm>
          <a:prstGeom prst="rect">
            <a:avLst/>
          </a:prstGeom>
          <a:noFill/>
        </p:spPr>
        <p:txBody>
          <a:bodyPr wrap="square" rtlCol="0">
            <a:spAutoFit/>
          </a:bodyPr>
          <a:lstStyle/>
          <a:p>
            <a:r>
              <a:rPr lang="en-US" smtClean="0"/>
              <a:t>Danh sách nhóm thực hiện:</a:t>
            </a:r>
          </a:p>
          <a:p>
            <a:r>
              <a:rPr lang="en-US" smtClean="0"/>
              <a:t>1.</a:t>
            </a:r>
          </a:p>
          <a:p>
            <a:r>
              <a:rPr lang="en-US" smtClean="0"/>
              <a:t>2.</a:t>
            </a:r>
          </a:p>
          <a:p>
            <a:r>
              <a:rPr lang="en-US" smtClean="0"/>
              <a:t>3.</a:t>
            </a:r>
          </a:p>
          <a:p>
            <a:r>
              <a:rPr lang="en-US" smtClean="0"/>
              <a:t>4.</a:t>
            </a:r>
          </a:p>
          <a:p>
            <a:r>
              <a:rPr lang="en-US" smtClean="0"/>
              <a:t>5.</a:t>
            </a:r>
            <a:endParaRPr lang="en-US"/>
          </a:p>
        </p:txBody>
      </p:sp>
    </p:spTree>
    <p:extLst>
      <p:ext uri="{BB962C8B-B14F-4D97-AF65-F5344CB8AC3E}">
        <p14:creationId xmlns:p14="http://schemas.microsoft.com/office/powerpoint/2010/main" val="363094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6</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1" y="1083059"/>
            <a:ext cx="3753134" cy="584775"/>
          </a:xfrm>
          <a:prstGeom prst="rect">
            <a:avLst/>
          </a:prstGeom>
          <a:noFill/>
        </p:spPr>
        <p:txBody>
          <a:bodyPr wrap="square" rtlCol="0">
            <a:spAutoFit/>
          </a:bodyPr>
          <a:lstStyle/>
          <a:p>
            <a:r>
              <a:rPr lang="en-US" sz="3200" b="1" u="sng" smtClean="0">
                <a:solidFill>
                  <a:srgbClr val="002060"/>
                </a:solidFill>
                <a:latin typeface="UVN Ai Cap Nang" panose="02040803050506020204" pitchFamily="18" charset="0"/>
                <a:cs typeface="Times New Roman" panose="02020603050405020304" pitchFamily="18" charset="0"/>
              </a:rPr>
              <a:t>1/ Khái niệm:</a:t>
            </a:r>
            <a:endParaRPr lang="en-US" sz="3200" b="1" u="sng">
              <a:solidFill>
                <a:srgbClr val="002060"/>
              </a:solidFill>
              <a:latin typeface="UVN Ai Cap Nang" panose="02040803050506020204" pitchFamily="18" charset="0"/>
              <a:cs typeface="Times New Roman" panose="02020603050405020304" pitchFamily="18" charset="0"/>
            </a:endParaRPr>
          </a:p>
        </p:txBody>
      </p:sp>
      <p:pic>
        <p:nvPicPr>
          <p:cNvPr id="7" name="Picture 3" descr="HINH 2- HE SINH THAI NGAP 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885" y="1897043"/>
            <a:ext cx="4432300" cy="3590902"/>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4"/>
          <p:cNvSpPr txBox="1">
            <a:spLocks noChangeArrowheads="1"/>
          </p:cNvSpPr>
          <p:nvPr/>
        </p:nvSpPr>
        <p:spPr bwMode="auto">
          <a:xfrm>
            <a:off x="1386385" y="5505737"/>
            <a:ext cx="449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en-US" sz="2800" b="1">
                <a:latin typeface="Times New Roman" panose="02020603050405020304" pitchFamily="18" charset="0"/>
                <a:cs typeface="Times New Roman" panose="02020603050405020304" pitchFamily="18" charset="0"/>
              </a:rPr>
              <a:t>Hệ sinh thái rừng ngập mặn</a:t>
            </a:r>
          </a:p>
        </p:txBody>
      </p:sp>
      <p:sp>
        <p:nvSpPr>
          <p:cNvPr id="9" name="Text Box 5"/>
          <p:cNvSpPr txBox="1">
            <a:spLocks noChangeArrowheads="1"/>
          </p:cNvSpPr>
          <p:nvPr/>
        </p:nvSpPr>
        <p:spPr bwMode="auto">
          <a:xfrm>
            <a:off x="6263185" y="5505737"/>
            <a:ext cx="3900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FF"/>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altLang="en-US" sz="2800" b="1">
                <a:latin typeface="Times New Roman" panose="02020603050405020304" pitchFamily="18" charset="0"/>
                <a:cs typeface="Times New Roman" panose="02020603050405020304" pitchFamily="18" charset="0"/>
              </a:rPr>
              <a:t>Hệ sinh thái biển</a:t>
            </a:r>
          </a:p>
        </p:txBody>
      </p:sp>
      <p:pic>
        <p:nvPicPr>
          <p:cNvPr id="10" name="Picture 6" descr="he sinh thai bien san ho"/>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5882185" y="1897042"/>
            <a:ext cx="4419600" cy="3587727"/>
          </a:xfrm>
          <a:prstGeom prst="rect">
            <a:avLst/>
          </a:prstGeom>
        </p:spPr>
      </p:pic>
    </p:spTree>
    <p:extLst>
      <p:ext uri="{BB962C8B-B14F-4D97-AF65-F5344CB8AC3E}">
        <p14:creationId xmlns:p14="http://schemas.microsoft.com/office/powerpoint/2010/main" val="100923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plus(in)">
                                      <p:cBhvr>
                                        <p:cTn id="2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7</a:t>
            </a:fld>
            <a:endParaRPr lang="en-US"/>
          </a:p>
        </p:txBody>
      </p:sp>
      <p:grpSp>
        <p:nvGrpSpPr>
          <p:cNvPr id="5" name="Group 3"/>
          <p:cNvGrpSpPr>
            <a:grpSpLocks/>
          </p:cNvGrpSpPr>
          <p:nvPr/>
        </p:nvGrpSpPr>
        <p:grpSpPr bwMode="auto">
          <a:xfrm>
            <a:off x="371475" y="805218"/>
            <a:ext cx="3324754" cy="2987725"/>
            <a:chOff x="1488" y="1008"/>
            <a:chExt cx="3792" cy="3172"/>
          </a:xfrm>
        </p:grpSpPr>
        <p:pic>
          <p:nvPicPr>
            <p:cNvPr id="6" name="Picture 4" descr="ecosystem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 y="1008"/>
              <a:ext cx="3744" cy="2784"/>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5"/>
            <p:cNvSpPr txBox="1">
              <a:spLocks noChangeArrowheads="1"/>
            </p:cNvSpPr>
            <p:nvPr/>
          </p:nvSpPr>
          <p:spPr bwMode="auto">
            <a:xfrm>
              <a:off x="1488" y="3791"/>
              <a:ext cx="3792"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b="1">
                  <a:solidFill>
                    <a:srgbClr val="0000FF"/>
                  </a:solidFill>
                </a:rPr>
                <a:t>Hệ sinh thái thảo nguyên</a:t>
              </a:r>
            </a:p>
          </p:txBody>
        </p:sp>
      </p:grpSp>
      <p:grpSp>
        <p:nvGrpSpPr>
          <p:cNvPr id="8" name="Group 6"/>
          <p:cNvGrpSpPr>
            <a:grpSpLocks/>
          </p:cNvGrpSpPr>
          <p:nvPr/>
        </p:nvGrpSpPr>
        <p:grpSpPr bwMode="auto">
          <a:xfrm>
            <a:off x="3889612" y="805219"/>
            <a:ext cx="3575713" cy="2987724"/>
            <a:chOff x="1440" y="1056"/>
            <a:chExt cx="3808" cy="2926"/>
          </a:xfrm>
        </p:grpSpPr>
        <p:pic>
          <p:nvPicPr>
            <p:cNvPr id="9" name="Picture 7" descr="10sc0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1056"/>
              <a:ext cx="3808" cy="25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8"/>
            <p:cNvSpPr txBox="1">
              <a:spLocks noChangeArrowheads="1"/>
            </p:cNvSpPr>
            <p:nvPr/>
          </p:nvSpPr>
          <p:spPr bwMode="auto">
            <a:xfrm>
              <a:off x="1440" y="3618"/>
              <a:ext cx="3791"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b="1">
                  <a:solidFill>
                    <a:srgbClr val="0000CC"/>
                  </a:solidFill>
                </a:rPr>
                <a:t>Hệ sinh thái suối (nước chảy).</a:t>
              </a:r>
            </a:p>
          </p:txBody>
        </p:sp>
      </p:grpSp>
      <p:grpSp>
        <p:nvGrpSpPr>
          <p:cNvPr id="11" name="Group 9"/>
          <p:cNvGrpSpPr>
            <a:grpSpLocks/>
          </p:cNvGrpSpPr>
          <p:nvPr/>
        </p:nvGrpSpPr>
        <p:grpSpPr bwMode="auto">
          <a:xfrm>
            <a:off x="7642746" y="805218"/>
            <a:ext cx="3668382" cy="2991399"/>
            <a:chOff x="1344" y="1056"/>
            <a:chExt cx="3456" cy="3130"/>
          </a:xfrm>
        </p:grpSpPr>
        <p:pic>
          <p:nvPicPr>
            <p:cNvPr id="12" name="Picture 10" descr="289_sonoran-new-1_11861087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1056"/>
              <a:ext cx="3456" cy="27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1"/>
            <p:cNvSpPr txBox="1">
              <a:spLocks noChangeArrowheads="1"/>
            </p:cNvSpPr>
            <p:nvPr/>
          </p:nvSpPr>
          <p:spPr bwMode="auto">
            <a:xfrm>
              <a:off x="1344" y="3796"/>
              <a:ext cx="3456"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b="1">
                  <a:solidFill>
                    <a:srgbClr val="0000CC"/>
                  </a:solidFill>
                </a:rPr>
                <a:t>Hệ sinh thái sa mạc</a:t>
              </a:r>
            </a:p>
          </p:txBody>
        </p:sp>
      </p:grpSp>
      <p:grpSp>
        <p:nvGrpSpPr>
          <p:cNvPr id="14" name="Group 12"/>
          <p:cNvGrpSpPr>
            <a:grpSpLocks/>
          </p:cNvGrpSpPr>
          <p:nvPr/>
        </p:nvGrpSpPr>
        <p:grpSpPr bwMode="auto">
          <a:xfrm>
            <a:off x="1149397" y="4018993"/>
            <a:ext cx="4100227" cy="2520676"/>
            <a:chOff x="1344" y="790"/>
            <a:chExt cx="3360" cy="3205"/>
          </a:xfrm>
        </p:grpSpPr>
        <p:pic>
          <p:nvPicPr>
            <p:cNvPr id="15" name="Picture 13" descr="A%20mangrove%20ecosystem[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4" y="790"/>
              <a:ext cx="3360" cy="27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14"/>
            <p:cNvSpPr txBox="1">
              <a:spLocks noChangeArrowheads="1"/>
            </p:cNvSpPr>
            <p:nvPr/>
          </p:nvSpPr>
          <p:spPr bwMode="auto">
            <a:xfrm>
              <a:off x="1344" y="3599"/>
              <a:ext cx="3312"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b="1">
                  <a:solidFill>
                    <a:srgbClr val="0000FF"/>
                  </a:solidFill>
                </a:rPr>
                <a:t>Hệ sinh thái rừng ngập mặn</a:t>
              </a:r>
            </a:p>
          </p:txBody>
        </p:sp>
      </p:grpSp>
      <p:grpSp>
        <p:nvGrpSpPr>
          <p:cNvPr id="17" name="Group 15"/>
          <p:cNvGrpSpPr>
            <a:grpSpLocks/>
          </p:cNvGrpSpPr>
          <p:nvPr/>
        </p:nvGrpSpPr>
        <p:grpSpPr bwMode="auto">
          <a:xfrm>
            <a:off x="5771996" y="4018993"/>
            <a:ext cx="4238836" cy="2488254"/>
            <a:chOff x="1296" y="1008"/>
            <a:chExt cx="4032" cy="3262"/>
          </a:xfrm>
        </p:grpSpPr>
        <p:pic>
          <p:nvPicPr>
            <p:cNvPr id="18" name="Picture 16" descr="ecosystem[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 y="1008"/>
              <a:ext cx="4032" cy="28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17"/>
            <p:cNvSpPr txBox="1">
              <a:spLocks noChangeArrowheads="1"/>
            </p:cNvSpPr>
            <p:nvPr/>
          </p:nvSpPr>
          <p:spPr bwMode="auto">
            <a:xfrm>
              <a:off x="1296" y="3841"/>
              <a:ext cx="4032"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500" b="1">
                  <a:solidFill>
                    <a:srgbClr val="0000CC"/>
                  </a:solidFill>
                </a:rPr>
                <a:t>Hệ sinh thái vùng biển ven bờ</a:t>
              </a:r>
            </a:p>
          </p:txBody>
        </p:sp>
      </p:grpSp>
    </p:spTree>
    <p:extLst>
      <p:ext uri="{BB962C8B-B14F-4D97-AF65-F5344CB8AC3E}">
        <p14:creationId xmlns:p14="http://schemas.microsoft.com/office/powerpoint/2010/main" val="301525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amond(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edg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amond(i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ircle(in)">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8</a:t>
            </a:fld>
            <a:endParaRPr lang="en-US"/>
          </a:p>
        </p:txBody>
      </p:sp>
      <p:sp>
        <p:nvSpPr>
          <p:cNvPr id="5" name="TextBox 4"/>
          <p:cNvSpPr txBox="1"/>
          <p:nvPr/>
        </p:nvSpPr>
        <p:spPr>
          <a:xfrm>
            <a:off x="655093" y="436728"/>
            <a:ext cx="4067032" cy="646331"/>
          </a:xfrm>
          <a:prstGeom prst="rect">
            <a:avLst/>
          </a:prstGeom>
          <a:noFill/>
        </p:spPr>
        <p:txBody>
          <a:bodyPr wrap="square" rtlCol="0">
            <a:spAutoFit/>
          </a:bodyPr>
          <a:lstStyle/>
          <a:p>
            <a:r>
              <a:rPr lang="en-US" sz="3600" b="1" i="1" u="sng" smtClean="0">
                <a:solidFill>
                  <a:srgbClr val="C00000"/>
                </a:solidFill>
                <a:latin typeface="UTM Amherst" panose="02040603050506020204" pitchFamily="18" charset="0"/>
                <a:cs typeface="Times New Roman" panose="02020603050405020304" pitchFamily="18" charset="0"/>
              </a:rPr>
              <a:t>I/ Hệ sinh thái:</a:t>
            </a:r>
            <a:endParaRPr lang="en-US" sz="3600" b="1" i="1" u="sng">
              <a:solidFill>
                <a:srgbClr val="C00000"/>
              </a:solidFill>
              <a:latin typeface="UTM Amherst" panose="02040603050506020204" pitchFamily="18" charset="0"/>
              <a:cs typeface="Times New Roman" panose="02020603050405020304" pitchFamily="18" charset="0"/>
            </a:endParaRPr>
          </a:p>
        </p:txBody>
      </p:sp>
      <p:sp>
        <p:nvSpPr>
          <p:cNvPr id="6" name="TextBox 5"/>
          <p:cNvSpPr txBox="1"/>
          <p:nvPr/>
        </p:nvSpPr>
        <p:spPr>
          <a:xfrm>
            <a:off x="968990" y="1083059"/>
            <a:ext cx="7042245" cy="584775"/>
          </a:xfrm>
          <a:prstGeom prst="rect">
            <a:avLst/>
          </a:prstGeom>
          <a:noFill/>
        </p:spPr>
        <p:txBody>
          <a:bodyPr wrap="square" rtlCol="0">
            <a:spAutoFit/>
          </a:bodyPr>
          <a:lstStyle/>
          <a:p>
            <a:r>
              <a:rPr lang="en-US" sz="3200" b="1" u="sng">
                <a:solidFill>
                  <a:srgbClr val="002060"/>
                </a:solidFill>
                <a:latin typeface="UVN Ai Cap Nang" panose="02040803050506020204" pitchFamily="18" charset="0"/>
                <a:cs typeface="Times New Roman" panose="02020603050405020304" pitchFamily="18" charset="0"/>
              </a:rPr>
              <a:t>2</a:t>
            </a:r>
            <a:r>
              <a:rPr lang="en-US" sz="3200" b="1" u="sng" smtClean="0">
                <a:solidFill>
                  <a:srgbClr val="002060"/>
                </a:solidFill>
                <a:latin typeface="UVN Ai Cap Nang" panose="02040803050506020204" pitchFamily="18" charset="0"/>
                <a:cs typeface="Times New Roman" panose="02020603050405020304" pitchFamily="18" charset="0"/>
              </a:rPr>
              <a:t>/ Thành phần của hệ sinh thái:</a:t>
            </a:r>
            <a:endParaRPr lang="en-US" sz="3200" b="1" u="sng">
              <a:solidFill>
                <a:srgbClr val="002060"/>
              </a:solidFill>
              <a:latin typeface="UVN Ai Cap Nang" panose="02040803050506020204" pitchFamily="18" charset="0"/>
              <a:cs typeface="Times New Roman" panose="02020603050405020304" pitchFamily="18" charset="0"/>
            </a:endParaRPr>
          </a:p>
        </p:txBody>
      </p:sp>
      <p:sp>
        <p:nvSpPr>
          <p:cNvPr id="7" name="TextBox 6"/>
          <p:cNvSpPr txBox="1"/>
          <p:nvPr/>
        </p:nvSpPr>
        <p:spPr>
          <a:xfrm>
            <a:off x="968990" y="1883391"/>
            <a:ext cx="10126640" cy="3970318"/>
          </a:xfrm>
          <a:prstGeom prst="rect">
            <a:avLst/>
          </a:prstGeom>
          <a:noFill/>
        </p:spPr>
        <p:txBody>
          <a:bodyPr wrap="square" rtlCol="0">
            <a:spAutoFit/>
          </a:bodyPr>
          <a:lstStyle/>
          <a:p>
            <a:r>
              <a:rPr lang="vi-VN" sz="2800"/>
              <a:t>HST gồm có 2 thành </a:t>
            </a:r>
            <a:r>
              <a:rPr lang="vi-VN" sz="2800"/>
              <a:t>phần</a:t>
            </a:r>
            <a:r>
              <a:rPr lang="vi-VN" sz="2800" smtClean="0"/>
              <a:t>:</a:t>
            </a:r>
            <a:endParaRPr lang="en-US" sz="2800" smtClean="0"/>
          </a:p>
          <a:p>
            <a:r>
              <a:rPr lang="en-US" sz="2800" smtClean="0">
                <a:latin typeface="Times New Roman" panose="02020603050405020304" pitchFamily="18" charset="0"/>
                <a:cs typeface="Times New Roman" panose="02020603050405020304" pitchFamily="18" charset="0"/>
              </a:rPr>
              <a:t>a) Thành phần vô sinh (sinh cảnh):</a:t>
            </a:r>
          </a:p>
          <a:p>
            <a:r>
              <a:rPr lang="vi-VN" sz="2800"/>
              <a:t>   </a:t>
            </a:r>
            <a:r>
              <a:rPr lang="vi-VN" sz="2800"/>
              <a:t> </a:t>
            </a:r>
            <a:r>
              <a:rPr lang="en-US" sz="2800" smtClean="0"/>
              <a:t>	</a:t>
            </a:r>
            <a:r>
              <a:rPr lang="vi-VN" sz="2800" smtClean="0"/>
              <a:t>+ </a:t>
            </a:r>
            <a:r>
              <a:rPr lang="vi-VN" sz="2800"/>
              <a:t>Các yếu tố khí hậu</a:t>
            </a:r>
          </a:p>
          <a:p>
            <a:r>
              <a:rPr lang="vi-VN" sz="2800"/>
              <a:t> </a:t>
            </a:r>
            <a:r>
              <a:rPr lang="vi-VN" sz="2800"/>
              <a:t> </a:t>
            </a:r>
            <a:r>
              <a:rPr lang="vi-VN" sz="2800"/>
              <a:t> </a:t>
            </a:r>
            <a:r>
              <a:rPr lang="vi-VN" sz="2800"/>
              <a:t> </a:t>
            </a:r>
            <a:r>
              <a:rPr lang="en-US" sz="2800" smtClean="0"/>
              <a:t>	</a:t>
            </a:r>
            <a:r>
              <a:rPr lang="vi-VN" sz="2800" smtClean="0"/>
              <a:t>+ </a:t>
            </a:r>
            <a:r>
              <a:rPr lang="vi-VN" sz="2800"/>
              <a:t>Các yếu tố thổ nhưỡng</a:t>
            </a:r>
          </a:p>
          <a:p>
            <a:r>
              <a:rPr lang="vi-VN" sz="2800"/>
              <a:t>   </a:t>
            </a:r>
            <a:r>
              <a:rPr lang="vi-VN" sz="2800"/>
              <a:t> </a:t>
            </a:r>
            <a:r>
              <a:rPr lang="en-US" sz="2800" smtClean="0"/>
              <a:t>	</a:t>
            </a:r>
            <a:r>
              <a:rPr lang="vi-VN" sz="2800" smtClean="0"/>
              <a:t>+ </a:t>
            </a:r>
            <a:r>
              <a:rPr lang="vi-VN" sz="2800"/>
              <a:t>Nước và xác sinh vật trong môi trường</a:t>
            </a:r>
          </a:p>
          <a:p>
            <a:r>
              <a:rPr lang="en-US" sz="2800" smtClean="0">
                <a:latin typeface="Times New Roman" panose="02020603050405020304" pitchFamily="18" charset="0"/>
                <a:cs typeface="Times New Roman" panose="02020603050405020304" pitchFamily="18" charset="0"/>
              </a:rPr>
              <a:t>b) Thành phần hữu sinh (quần xã sinh vật):</a:t>
            </a:r>
          </a:p>
          <a:p>
            <a:r>
              <a:rPr lang="en-US" sz="2800" smtClean="0"/>
              <a:t>	+ </a:t>
            </a:r>
            <a:r>
              <a:rPr lang="vi-VN" sz="2800" smtClean="0"/>
              <a:t>Thực vật</a:t>
            </a:r>
            <a:r>
              <a:rPr lang="en-US" sz="2800" smtClean="0"/>
              <a:t>.</a:t>
            </a:r>
          </a:p>
          <a:p>
            <a:r>
              <a:rPr lang="en-US" sz="2800"/>
              <a:t>	</a:t>
            </a:r>
            <a:r>
              <a:rPr lang="en-US" sz="2800" smtClean="0"/>
              <a:t>+ Đ</a:t>
            </a:r>
            <a:r>
              <a:rPr lang="vi-VN" sz="2800" smtClean="0"/>
              <a:t>ộng vật</a:t>
            </a:r>
            <a:r>
              <a:rPr lang="en-US" sz="2800" smtClean="0"/>
              <a:t>.</a:t>
            </a:r>
          </a:p>
          <a:p>
            <a:r>
              <a:rPr lang="en-US" sz="2800"/>
              <a:t>	</a:t>
            </a:r>
            <a:r>
              <a:rPr lang="en-US" sz="2800" smtClean="0"/>
              <a:t>+ </a:t>
            </a:r>
            <a:r>
              <a:rPr lang="en-US" sz="2800" smtClean="0">
                <a:latin typeface="Times New Roman" panose="02020603050405020304" pitchFamily="18" charset="0"/>
                <a:cs typeface="Times New Roman" panose="02020603050405020304" pitchFamily="18" charset="0"/>
              </a:rPr>
              <a:t>V</a:t>
            </a:r>
            <a:r>
              <a:rPr lang="vi-VN" sz="2800" smtClean="0"/>
              <a:t>i </a:t>
            </a:r>
            <a:r>
              <a:rPr lang="vi-VN" sz="2800"/>
              <a:t>sinh </a:t>
            </a:r>
            <a:r>
              <a:rPr lang="vi-VN" sz="2800" smtClean="0"/>
              <a:t>vật</a:t>
            </a:r>
            <a:r>
              <a:rPr lang="en-US" sz="2800" smtClean="0"/>
              <a:t>.</a:t>
            </a:r>
            <a:endParaRPr lang="vi-VN" sz="2800"/>
          </a:p>
        </p:txBody>
      </p:sp>
    </p:spTree>
    <p:extLst>
      <p:ext uri="{BB962C8B-B14F-4D97-AF65-F5344CB8AC3E}">
        <p14:creationId xmlns:p14="http://schemas.microsoft.com/office/powerpoint/2010/main" val="3085320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7FD1A5-1EE5-4F54-915A-BB982FDC8727}" type="slidenum">
              <a:rPr lang="en-US" smtClean="0"/>
              <a:t>9</a:t>
            </a:fld>
            <a:endParaRPr lang="en-US"/>
          </a:p>
        </p:txBody>
      </p:sp>
      <p:pic>
        <p:nvPicPr>
          <p:cNvPr id="11266" name="Picture 2" descr="Photobu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13" y="818866"/>
            <a:ext cx="10235821" cy="545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499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639</TotalTime>
  <Words>2342</Words>
  <Application>Microsoft Office PowerPoint</Application>
  <PresentationFormat>Widescreen</PresentationFormat>
  <Paragraphs>281</Paragraphs>
  <Slides>52</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52</vt:i4>
      </vt:variant>
    </vt:vector>
  </HeadingPairs>
  <TitlesOfParts>
    <vt:vector size="66" baseType="lpstr">
      <vt:lpstr>Arial</vt:lpstr>
      <vt:lpstr>Calibri</vt:lpstr>
      <vt:lpstr>Gill Sans MT</vt:lpstr>
      <vt:lpstr>Impact</vt:lpstr>
      <vt:lpstr>Rockwell</vt:lpstr>
      <vt:lpstr>Rockwell Condensed</vt:lpstr>
      <vt:lpstr>Times New Roman</vt:lpstr>
      <vt:lpstr>UTM Alberta Heavy</vt:lpstr>
      <vt:lpstr>UTM Amherst</vt:lpstr>
      <vt:lpstr>UVN Ai Cap Nang</vt:lpstr>
      <vt:lpstr>UVN Bai Sau Nhe</vt:lpstr>
      <vt:lpstr>Wingdings</vt:lpstr>
      <vt:lpstr>Wood Type</vt:lpstr>
      <vt:lpstr>Badge</vt:lpstr>
      <vt:lpstr>HỆ SINH THÁI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SINH THÁI</dc:title>
  <dc:creator>Phước Nguyễn Trọng Minh Hồng</dc:creator>
  <cp:lastModifiedBy>Phước Nguyễn Trọng Minh Hồng</cp:lastModifiedBy>
  <cp:revision>22</cp:revision>
  <dcterms:created xsi:type="dcterms:W3CDTF">2016-12-28T17:42:32Z</dcterms:created>
  <dcterms:modified xsi:type="dcterms:W3CDTF">2016-12-29T04:22:10Z</dcterms:modified>
</cp:coreProperties>
</file>